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3" r:id="rId6"/>
    <p:sldId id="298" r:id="rId7"/>
    <p:sldId id="275" r:id="rId8"/>
    <p:sldId id="276" r:id="rId9"/>
    <p:sldId id="277" r:id="rId10"/>
    <p:sldId id="278" r:id="rId11"/>
    <p:sldId id="279" r:id="rId12"/>
    <p:sldId id="299" r:id="rId13"/>
    <p:sldId id="280" r:id="rId14"/>
    <p:sldId id="281" r:id="rId15"/>
    <p:sldId id="282" r:id="rId16"/>
    <p:sldId id="283" r:id="rId17"/>
    <p:sldId id="284" r:id="rId18"/>
    <p:sldId id="285" r:id="rId19"/>
    <p:sldId id="286" r:id="rId20"/>
    <p:sldId id="288" r:id="rId21"/>
    <p:sldId id="289" r:id="rId22"/>
    <p:sldId id="290" r:id="rId23"/>
    <p:sldId id="291" r:id="rId24"/>
    <p:sldId id="292" r:id="rId25"/>
    <p:sldId id="287" r:id="rId26"/>
    <p:sldId id="293" r:id="rId27"/>
    <p:sldId id="300" r:id="rId28"/>
    <p:sldId id="294" r:id="rId29"/>
    <p:sldId id="295" r:id="rId30"/>
    <p:sldId id="301" r:id="rId31"/>
    <p:sldId id="296" r:id="rId32"/>
    <p:sldId id="297" r:id="rId33"/>
    <p:sldId id="302" r:id="rId3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66"/>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4595" autoAdjust="0"/>
    <p:restoredTop sz="86369" autoAdjust="0"/>
  </p:normalViewPr>
  <p:slideViewPr>
    <p:cSldViewPr>
      <p:cViewPr>
        <p:scale>
          <a:sx n="80" d="100"/>
          <a:sy n="80" d="100"/>
        </p:scale>
        <p:origin x="1404" y="324"/>
      </p:cViewPr>
      <p:guideLst>
        <p:guide orient="horz" pos="2160"/>
        <p:guide pos="2880"/>
      </p:guideLst>
    </p:cSldViewPr>
  </p:slideViewPr>
  <p:outlineViewPr>
    <p:cViewPr>
      <p:scale>
        <a:sx n="33" d="100"/>
        <a:sy n="33" d="100"/>
      </p:scale>
      <p:origin x="0" y="-2633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8B7CD972-C518-4D96-8BD4-13CF26DB2F8D}" type="datetimeFigureOut">
              <a:rPr lang="fr-FR" smtClean="0"/>
              <a:t>07/01/2024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2405404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B7CD972-C518-4D96-8BD4-13CF26DB2F8D}" type="datetimeFigureOut">
              <a:rPr lang="fr-FR" smtClean="0"/>
              <a:t>07/01/2024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3944976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B7CD972-C518-4D96-8BD4-13CF26DB2F8D}" type="datetimeFigureOut">
              <a:rPr lang="fr-FR" smtClean="0"/>
              <a:t>07/01/2024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3245205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B7CD972-C518-4D96-8BD4-13CF26DB2F8D}" type="datetimeFigureOut">
              <a:rPr lang="fr-FR" smtClean="0"/>
              <a:t>07/01/2024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2785796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8B7CD972-C518-4D96-8BD4-13CF26DB2F8D}" type="datetimeFigureOut">
              <a:rPr lang="fr-FR" smtClean="0"/>
              <a:t>07/01/2024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532647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8B7CD972-C518-4D96-8BD4-13CF26DB2F8D}" type="datetimeFigureOut">
              <a:rPr lang="fr-FR" smtClean="0"/>
              <a:t>07/01/2024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3469436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8B7CD972-C518-4D96-8BD4-13CF26DB2F8D}" type="datetimeFigureOut">
              <a:rPr lang="fr-FR" smtClean="0"/>
              <a:t>07/01/2024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1730381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B7CD972-C518-4D96-8BD4-13CF26DB2F8D}" type="datetimeFigureOut">
              <a:rPr lang="fr-FR" smtClean="0"/>
              <a:t>07/01/2024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615469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B7CD972-C518-4D96-8BD4-13CF26DB2F8D}" type="datetimeFigureOut">
              <a:rPr lang="fr-FR" smtClean="0"/>
              <a:t>07/01/2024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1868960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8B7CD972-C518-4D96-8BD4-13CF26DB2F8D}" type="datetimeFigureOut">
              <a:rPr lang="fr-FR" smtClean="0"/>
              <a:t>07/01/2024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2050262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8B7CD972-C518-4D96-8BD4-13CF26DB2F8D}" type="datetimeFigureOut">
              <a:rPr lang="fr-FR" smtClean="0"/>
              <a:t>07/01/2024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A742EC3-8A4B-4C36-96D4-19C013149EF4}" type="slidenum">
              <a:rPr lang="fr-FR" smtClean="0"/>
              <a:t>‹N°›</a:t>
            </a:fld>
            <a:endParaRPr lang="fr-FR"/>
          </a:p>
        </p:txBody>
      </p:sp>
    </p:spTree>
    <p:extLst>
      <p:ext uri="{BB962C8B-B14F-4D97-AF65-F5344CB8AC3E}">
        <p14:creationId xmlns:p14="http://schemas.microsoft.com/office/powerpoint/2010/main" val="4180239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CD972-C518-4D96-8BD4-13CF26DB2F8D}" type="datetimeFigureOut">
              <a:rPr lang="fr-FR" smtClean="0"/>
              <a:t>07/01/2024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42EC3-8A4B-4C36-96D4-19C013149EF4}" type="slidenum">
              <a:rPr lang="fr-FR" smtClean="0"/>
              <a:t>‹N°›</a:t>
            </a:fld>
            <a:endParaRPr lang="fr-FR"/>
          </a:p>
        </p:txBody>
      </p:sp>
    </p:spTree>
    <p:extLst>
      <p:ext uri="{BB962C8B-B14F-4D97-AF65-F5344CB8AC3E}">
        <p14:creationId xmlns:p14="http://schemas.microsoft.com/office/powerpoint/2010/main" val="4212772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24.xml"/><Relationship Id="rId18" Type="http://schemas.openxmlformats.org/officeDocument/2006/relationships/slide" Target="slide29.xml"/><Relationship Id="rId26" Type="http://schemas.openxmlformats.org/officeDocument/2006/relationships/slide" Target="slide15.xml"/><Relationship Id="rId3" Type="http://schemas.openxmlformats.org/officeDocument/2006/relationships/slide" Target="slide3.xml"/><Relationship Id="rId21" Type="http://schemas.openxmlformats.org/officeDocument/2006/relationships/slide" Target="slide17.xml"/><Relationship Id="rId7" Type="http://schemas.openxmlformats.org/officeDocument/2006/relationships/slide" Target="slide7.xml"/><Relationship Id="rId12" Type="http://schemas.openxmlformats.org/officeDocument/2006/relationships/slide" Target="slide20.xml"/><Relationship Id="rId17" Type="http://schemas.openxmlformats.org/officeDocument/2006/relationships/slide" Target="slide28.xml"/><Relationship Id="rId25" Type="http://schemas.openxmlformats.org/officeDocument/2006/relationships/slide" Target="slide12.xml"/><Relationship Id="rId2" Type="http://schemas.openxmlformats.org/officeDocument/2006/relationships/slide" Target="slide30.xml"/><Relationship Id="rId16" Type="http://schemas.openxmlformats.org/officeDocument/2006/relationships/slide" Target="slide27.xml"/><Relationship Id="rId20" Type="http://schemas.openxmlformats.org/officeDocument/2006/relationships/slide" Target="slide14.xml"/><Relationship Id="rId1" Type="http://schemas.openxmlformats.org/officeDocument/2006/relationships/slideLayout" Target="../slideLayouts/slideLayout7.xml"/><Relationship Id="rId6" Type="http://schemas.openxmlformats.org/officeDocument/2006/relationships/slide" Target="slide4.xml"/><Relationship Id="rId11" Type="http://schemas.openxmlformats.org/officeDocument/2006/relationships/slide" Target="slide22.xml"/><Relationship Id="rId24" Type="http://schemas.openxmlformats.org/officeDocument/2006/relationships/slide" Target="slide11.xml"/><Relationship Id="rId5" Type="http://schemas.openxmlformats.org/officeDocument/2006/relationships/slide" Target="slide8.xml"/><Relationship Id="rId15" Type="http://schemas.openxmlformats.org/officeDocument/2006/relationships/slide" Target="slide26.xml"/><Relationship Id="rId23" Type="http://schemas.openxmlformats.org/officeDocument/2006/relationships/slide" Target="slide10.xml"/><Relationship Id="rId10" Type="http://schemas.openxmlformats.org/officeDocument/2006/relationships/slide" Target="slide21.xml"/><Relationship Id="rId19" Type="http://schemas.openxmlformats.org/officeDocument/2006/relationships/slide" Target="slide9.xml"/><Relationship Id="rId4" Type="http://schemas.openxmlformats.org/officeDocument/2006/relationships/slide" Target="slide19.xml"/><Relationship Id="rId9" Type="http://schemas.openxmlformats.org/officeDocument/2006/relationships/slide" Target="slide5.xml"/><Relationship Id="rId14" Type="http://schemas.openxmlformats.org/officeDocument/2006/relationships/slide" Target="slide25.xml"/><Relationship Id="rId22" Type="http://schemas.openxmlformats.org/officeDocument/2006/relationships/slide" Target="slide13.xml"/><Relationship Id="rId27" Type="http://schemas.openxmlformats.org/officeDocument/2006/relationships/slide" Target="slide16.xml"/></Relationships>
</file>

<file path=ppt/slides/_rels/slide2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1.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s://www.onisep.fr/ressources/Univers-Metier/Metiers/sommelier-sommeliere" TargetMode="Externa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9.xml"/></Relationships>
</file>

<file path=ppt/slides/_rels/slide24.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25.xml"/><Relationship Id="rId7" Type="http://schemas.openxmlformats.org/officeDocument/2006/relationships/slide" Target="slide28.xml"/><Relationship Id="rId2" Type="http://schemas.openxmlformats.org/officeDocument/2006/relationships/slide" Target="slide24.xml"/><Relationship Id="rId1" Type="http://schemas.openxmlformats.org/officeDocument/2006/relationships/slideLayout" Target="../slideLayouts/slideLayout7.xml"/><Relationship Id="rId6" Type="http://schemas.openxmlformats.org/officeDocument/2006/relationships/slide" Target="slide27.xml"/><Relationship Id="rId5" Type="http://schemas.openxmlformats.org/officeDocument/2006/relationships/slide" Target="slide2.xml"/><Relationship Id="rId4" Type="http://schemas.openxmlformats.org/officeDocument/2006/relationships/slide" Target="slide26.xml"/><Relationship Id="rId9" Type="http://schemas.openxmlformats.org/officeDocument/2006/relationships/slide" Target="slide30.xml"/></Relationships>
</file>

<file path=ppt/slides/_rels/slide25.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19.xml"/><Relationship Id="rId7" Type="http://schemas.openxmlformats.org/officeDocument/2006/relationships/slide" Target="slide6.xml"/><Relationship Id="rId12" Type="http://schemas.openxmlformats.org/officeDocument/2006/relationships/slide" Target="slide20.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2.xml"/><Relationship Id="rId5" Type="http://schemas.openxmlformats.org/officeDocument/2006/relationships/slide" Target="slide4.xml"/><Relationship Id="rId10" Type="http://schemas.openxmlformats.org/officeDocument/2006/relationships/slide" Target="slide22.xml"/><Relationship Id="rId4" Type="http://schemas.openxmlformats.org/officeDocument/2006/relationships/slide" Target="slide8.xml"/><Relationship Id="rId9" Type="http://schemas.openxmlformats.org/officeDocument/2006/relationships/slide" Target="slide21.xml"/></Relationships>
</file>

<file path=ppt/slides/_rels/slide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14.xml"/><Relationship Id="rId7" Type="http://schemas.openxmlformats.org/officeDocument/2006/relationships/slide" Target="slide11.xml"/><Relationship Id="rId12" Type="http://schemas.openxmlformats.org/officeDocument/2006/relationships/slide" Target="slide2.xml"/><Relationship Id="rId2" Type="http://schemas.openxmlformats.org/officeDocument/2006/relationships/slide" Target="slide9.xml"/><Relationship Id="rId1" Type="http://schemas.openxmlformats.org/officeDocument/2006/relationships/slideLayout" Target="../slideLayouts/slideLayout7.xml"/><Relationship Id="rId6" Type="http://schemas.openxmlformats.org/officeDocument/2006/relationships/slide" Target="slide10.xml"/><Relationship Id="rId11" Type="http://schemas.openxmlformats.org/officeDocument/2006/relationships/slide" Target="slide30.xml"/><Relationship Id="rId5" Type="http://schemas.openxmlformats.org/officeDocument/2006/relationships/slide" Target="slide13.xml"/><Relationship Id="rId10" Type="http://schemas.openxmlformats.org/officeDocument/2006/relationships/slide" Target="slide16.xml"/><Relationship Id="rId4" Type="http://schemas.openxmlformats.org/officeDocument/2006/relationships/slide" Target="slide17.xml"/><Relationship Id="rId9" Type="http://schemas.openxmlformats.org/officeDocument/2006/relationships/slide" Target="slide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683568" y="1340768"/>
            <a:ext cx="7772400" cy="2259682"/>
          </a:xfrm>
        </p:spPr>
        <p:txBody>
          <a:bodyPr>
            <a:normAutofit/>
          </a:bodyPr>
          <a:lstStyle/>
          <a:p>
            <a:r>
              <a:rPr lang="fr-FR" dirty="0"/>
              <a:t>Formations proposées</a:t>
            </a:r>
          </a:p>
        </p:txBody>
      </p:sp>
      <p:sp>
        <p:nvSpPr>
          <p:cNvPr id="5" name="Sous-titre 4"/>
          <p:cNvSpPr>
            <a:spLocks noGrp="1"/>
          </p:cNvSpPr>
          <p:nvPr>
            <p:ph type="subTitle" idx="1"/>
          </p:nvPr>
        </p:nvSpPr>
        <p:spPr/>
        <p:txBody>
          <a:bodyPr/>
          <a:lstStyle/>
          <a:p>
            <a:r>
              <a:rPr lang="fr-FR" dirty="0"/>
              <a:t>au lycée Georges Frêche</a:t>
            </a:r>
          </a:p>
          <a:p>
            <a:r>
              <a:rPr lang="fr-FR" dirty="0"/>
              <a:t>2023-2024</a:t>
            </a:r>
          </a:p>
        </p:txBody>
      </p:sp>
    </p:spTree>
    <p:extLst>
      <p:ext uri="{BB962C8B-B14F-4D97-AF65-F5344CB8AC3E}">
        <p14:creationId xmlns:p14="http://schemas.microsoft.com/office/powerpoint/2010/main" val="2509792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4CC7A7-0643-6487-5C86-136E65C3BFB6}"/>
              </a:ext>
            </a:extLst>
          </p:cNvPr>
          <p:cNvSpPr>
            <a:spLocks noGrp="1"/>
          </p:cNvSpPr>
          <p:nvPr>
            <p:ph type="title"/>
          </p:nvPr>
        </p:nvSpPr>
        <p:spPr/>
        <p:txBody>
          <a:bodyPr>
            <a:normAutofit fontScale="90000"/>
          </a:bodyPr>
          <a:lstStyle/>
          <a:p>
            <a:pPr marL="0" indent="0">
              <a:buFont typeface="Arial" panose="020B0604020202020204" pitchFamily="34" charset="0"/>
              <a:buNone/>
            </a:pPr>
            <a:r>
              <a:rPr lang="fr-FR" dirty="0"/>
              <a:t>BAC Pro</a:t>
            </a:r>
            <a:br>
              <a:rPr lang="fr-FR" dirty="0"/>
            </a:br>
            <a:r>
              <a:rPr lang="fr-FR" dirty="0"/>
              <a:t>Commercialisation et services en restauration</a:t>
            </a:r>
          </a:p>
        </p:txBody>
      </p:sp>
      <p:sp>
        <p:nvSpPr>
          <p:cNvPr id="4" name="Espace réservé du contenu 3">
            <a:extLst>
              <a:ext uri="{FF2B5EF4-FFF2-40B4-BE49-F238E27FC236}">
                <a16:creationId xmlns:a16="http://schemas.microsoft.com/office/drawing/2014/main" id="{72E7D9C8-5925-A06C-41DE-DE62B368478F}"/>
              </a:ext>
            </a:extLst>
          </p:cNvPr>
          <p:cNvSpPr>
            <a:spLocks noGrp="1"/>
          </p:cNvSpPr>
          <p:nvPr>
            <p:ph idx="1"/>
          </p:nvPr>
        </p:nvSpPr>
        <p:spPr>
          <a:xfrm>
            <a:off x="1115616" y="2001112"/>
            <a:ext cx="7571184" cy="4125051"/>
          </a:xfrm>
        </p:spPr>
        <p:txBody>
          <a:bodyPr vert="horz" lIns="91440" tIns="45720" rIns="91440" bIns="45720" rtlCol="0">
            <a:normAutofit/>
          </a:bodyPr>
          <a:lstStyle/>
          <a:p>
            <a:pPr marL="0" indent="0" algn="just">
              <a:buNone/>
            </a:pPr>
            <a:r>
              <a:rPr lang="fr-FR" sz="1600" dirty="0"/>
              <a:t>• </a:t>
            </a:r>
            <a:r>
              <a:rPr lang="fr-FR" sz="1600" b="1" dirty="0"/>
              <a:t>Le ou la titulaire de ce CAP</a:t>
            </a:r>
            <a:r>
              <a:rPr lang="fr-FR" sz="1600" dirty="0"/>
              <a:t> contribue au confort et au bien-être de la clientèle de l'établissement dans lequel il exerce. Il travaille aussi bien dans les hôtels, restaurants ou cafés-brasseries. Ses principales activités portent sur l'organisation des prestations, l'accueil, la commercialisation et les services. • </a:t>
            </a:r>
            <a:r>
              <a:rPr lang="fr-FR" sz="1600" b="1" dirty="0"/>
              <a:t>En restauration-café-brasserie</a:t>
            </a:r>
            <a:r>
              <a:rPr lang="fr-FR" sz="1600" dirty="0"/>
              <a:t>, la personne participe à la gestion des stocks, à la mise en place pour le service (type brasserie ou restaurant). Elle est chargée d'accueillir les clients, de prendre les commandes, de préparer et servir un petit déjeuner, servir les plats et les boissons. Elle réalise des préparations et se charge de la présentation de certains mets (entrée froide, plateau de fromage, etc.). Le ou la titulaire de ce diplôme peut </a:t>
            </a:r>
            <a:r>
              <a:rPr lang="fr-FR" sz="1600" dirty="0" err="1"/>
              <a:t>etre</a:t>
            </a:r>
            <a:r>
              <a:rPr lang="fr-FR" sz="1600" dirty="0"/>
              <a:t> amené/e à s'occuper des préparations comme le découpage ou le flambage et à réaliser des boissons (apéritifs, cocktails ou boissons chaudes). • En </a:t>
            </a:r>
            <a:r>
              <a:rPr lang="fr-FR" sz="1600" b="1" dirty="0"/>
              <a:t>hôtellerie</a:t>
            </a:r>
            <a:r>
              <a:rPr lang="fr-FR" sz="1600" dirty="0"/>
              <a:t>, il/elle est capable par exemple, de mettre en place le chariot d'étage, faire un lit ou une chambre, d'assurer un </a:t>
            </a:r>
            <a:r>
              <a:rPr lang="fr-FR" sz="1600" dirty="0" err="1"/>
              <a:t>room-service</a:t>
            </a:r>
            <a:r>
              <a:rPr lang="fr-FR" sz="1600" dirty="0"/>
              <a:t> ou d'entretenir une salle de bain. • Le ou la diplômé/e exerce les fonctions de valet de chambre, d'employé d'étage, de serveur, garçon de café, etc. Après une expérience professionnelle, il/elle pourra accéder progressivement à des postes à responsabilité.</a:t>
            </a:r>
          </a:p>
        </p:txBody>
      </p:sp>
      <p:sp>
        <p:nvSpPr>
          <p:cNvPr id="3" name="Rectangle à coins arrondis 38">
            <a:hlinkClick r:id="rId2" action="ppaction://hlinksldjump"/>
            <a:extLst>
              <a:ext uri="{FF2B5EF4-FFF2-40B4-BE49-F238E27FC236}">
                <a16:creationId xmlns:a16="http://schemas.microsoft.com/office/drawing/2014/main" id="{997B752D-BEEF-AF2A-5F5A-EDA0F7EE23E5}"/>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5" name="Rectangle à coins arrondis 7">
            <a:hlinkClick r:id="rId3" action="ppaction://hlinksldjump"/>
            <a:extLst>
              <a:ext uri="{FF2B5EF4-FFF2-40B4-BE49-F238E27FC236}">
                <a16:creationId xmlns:a16="http://schemas.microsoft.com/office/drawing/2014/main" id="{385D7B68-8C7C-61FB-3A7F-1601331617EB}"/>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Tree>
    <p:extLst>
      <p:ext uri="{BB962C8B-B14F-4D97-AF65-F5344CB8AC3E}">
        <p14:creationId xmlns:p14="http://schemas.microsoft.com/office/powerpoint/2010/main" val="153226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7F9C16-8844-CB6C-82B8-7B7D14D5C251}"/>
              </a:ext>
            </a:extLst>
          </p:cNvPr>
          <p:cNvSpPr>
            <a:spLocks noGrp="1"/>
          </p:cNvSpPr>
          <p:nvPr>
            <p:ph type="title"/>
          </p:nvPr>
        </p:nvSpPr>
        <p:spPr>
          <a:xfrm>
            <a:off x="457200" y="274638"/>
            <a:ext cx="8229600" cy="1138138"/>
          </a:xfrm>
        </p:spPr>
        <p:txBody>
          <a:bodyPr>
            <a:normAutofit fontScale="90000"/>
          </a:bodyPr>
          <a:lstStyle/>
          <a:p>
            <a:r>
              <a:rPr lang="fr-FR" dirty="0"/>
              <a:t>BAC</a:t>
            </a:r>
            <a:r>
              <a:rPr lang="fr-FR" baseline="0" dirty="0"/>
              <a:t> Pro</a:t>
            </a:r>
            <a:br>
              <a:rPr lang="fr-FR" baseline="0" dirty="0"/>
            </a:br>
            <a:r>
              <a:rPr lang="fr-FR" baseline="0" dirty="0"/>
              <a:t>Cuisine</a:t>
            </a:r>
            <a:endParaRPr lang="fr-FR" dirty="0"/>
          </a:p>
        </p:txBody>
      </p:sp>
      <p:sp>
        <p:nvSpPr>
          <p:cNvPr id="7" name="Espace réservé du contenu 6">
            <a:extLst>
              <a:ext uri="{FF2B5EF4-FFF2-40B4-BE49-F238E27FC236}">
                <a16:creationId xmlns:a16="http://schemas.microsoft.com/office/drawing/2014/main" id="{0DF0E677-E819-1CC5-F262-7CD9BBD9450E}"/>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Fabrication des pâtisseries, cuisson, dressage, le cuisinier maîtrise les techniques de réalisation et de présentation de tous les mets à la carte du restaurant. Le diplômé du bac professionnel gère les commandes, les relations avec les fournisseurs et les stocks de produits. Ses compétences en gestion et en comptabilité lui permettent de maîtriser les coûts et d'analyser au mieux sa politique commerciale. D'ailleurs, comme les personnels de salle, il connaît les techniques commerciales pour améliorer les ventes et il entretient les relations avec la clientèle. Il intègre à son activité les problématiques de respect de l'environnement, de développement durable, les règles d'hygiène, de santé et de sécurité, en valorisant les dimensions de nutrition, plaisir et bien-être. Il est attentif à l'évolution de son métier et sait adapter ses pratiques professionnelles.</a:t>
            </a:r>
          </a:p>
          <a:p>
            <a:pPr marL="0" indent="0" algn="just">
              <a:buNone/>
            </a:pPr>
            <a:r>
              <a:rPr lang="fr-FR" sz="1600" dirty="0"/>
              <a:t>Après le bac pro cuisine, il débute comme premier commis ou chef de partie dans les restaurants traditionnels et chef-gérant ou responsable de production en restauration collective. Il peut travailler à l'étranger puisqu'il a acquis une langue étrangère en formation.</a:t>
            </a:r>
          </a:p>
        </p:txBody>
      </p:sp>
      <p:sp>
        <p:nvSpPr>
          <p:cNvPr id="3" name="Rectangle à coins arrondis 7">
            <a:hlinkClick r:id="rId2" action="ppaction://hlinksldjump"/>
            <a:extLst>
              <a:ext uri="{FF2B5EF4-FFF2-40B4-BE49-F238E27FC236}">
                <a16:creationId xmlns:a16="http://schemas.microsoft.com/office/drawing/2014/main" id="{4D3B3040-900A-EC11-153C-DAA332D94CC7}"/>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4" name="Rectangle à coins arrondis 38">
            <a:hlinkClick r:id="rId3" action="ppaction://hlinksldjump"/>
            <a:extLst>
              <a:ext uri="{FF2B5EF4-FFF2-40B4-BE49-F238E27FC236}">
                <a16:creationId xmlns:a16="http://schemas.microsoft.com/office/drawing/2014/main" id="{1F5AEA38-2812-2B78-30B2-0096D9C0B86C}"/>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Tree>
    <p:extLst>
      <p:ext uri="{BB962C8B-B14F-4D97-AF65-F5344CB8AC3E}">
        <p14:creationId xmlns:p14="http://schemas.microsoft.com/office/powerpoint/2010/main" val="1392574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177566-5D24-E241-EDC1-84CA7323D1F5}"/>
              </a:ext>
            </a:extLst>
          </p:cNvPr>
          <p:cNvSpPr>
            <a:spLocks noGrp="1"/>
          </p:cNvSpPr>
          <p:nvPr>
            <p:ph type="title"/>
          </p:nvPr>
        </p:nvSpPr>
        <p:spPr/>
        <p:txBody>
          <a:bodyPr>
            <a:normAutofit fontScale="90000"/>
          </a:bodyPr>
          <a:lstStyle/>
          <a:p>
            <a:r>
              <a:rPr lang="fr-FR" dirty="0"/>
              <a:t>BAC Pro</a:t>
            </a:r>
            <a:br>
              <a:rPr lang="fr-FR" dirty="0"/>
            </a:br>
            <a:r>
              <a:rPr lang="fr-FR" dirty="0"/>
              <a:t>Boulanger</a:t>
            </a:r>
            <a:r>
              <a:rPr lang="fr-FR" baseline="0" dirty="0"/>
              <a:t> Pâtissier</a:t>
            </a:r>
            <a:endParaRPr lang="fr-FR" dirty="0"/>
          </a:p>
        </p:txBody>
      </p:sp>
      <p:sp>
        <p:nvSpPr>
          <p:cNvPr id="5" name="Espace réservé du contenu 4">
            <a:extLst>
              <a:ext uri="{FF2B5EF4-FFF2-40B4-BE49-F238E27FC236}">
                <a16:creationId xmlns:a16="http://schemas.microsoft.com/office/drawing/2014/main" id="{2A255702-6050-CC50-3079-5AE1D1E44007}"/>
              </a:ext>
            </a:extLst>
          </p:cNvPr>
          <p:cNvSpPr>
            <a:spLocks noGrp="1"/>
          </p:cNvSpPr>
          <p:nvPr>
            <p:ph idx="1"/>
          </p:nvPr>
        </p:nvSpPr>
        <p:spPr>
          <a:xfrm>
            <a:off x="1115616" y="1600200"/>
            <a:ext cx="7571184" cy="4525963"/>
          </a:xfrm>
        </p:spPr>
        <p:txBody>
          <a:bodyPr>
            <a:normAutofit/>
          </a:bodyPr>
          <a:lstStyle/>
          <a:p>
            <a:pPr marL="0" indent="0" algn="just">
              <a:buNone/>
            </a:pPr>
            <a:r>
              <a:rPr lang="fr-FR" sz="1600" b="1" dirty="0"/>
              <a:t>Ce bac pro</a:t>
            </a:r>
            <a:r>
              <a:rPr lang="fr-FR" sz="1600" dirty="0"/>
              <a:t> permet d'apprendre les 2 métiers : </a:t>
            </a:r>
            <a:r>
              <a:rPr lang="fr-FR" sz="1600" b="1" dirty="0"/>
              <a:t>boulanger et pâtissier</a:t>
            </a:r>
            <a:r>
              <a:rPr lang="fr-FR" sz="1600" dirty="0"/>
              <a:t>. Il permet à terme de gérer une boulangerie pâtisserie. On y apprend la fabrication des pains, viennoiseries, pâtes, produits traiteurs, petits fours, gâteaux, entremets. Le cœur de métier des boulangers et pâtissiers est la fabrication de produits sucrés et salés. Ils déterminent les quantités nécessaires de matières premières, choisissent les techniques de fabrication adaptées et soignent la présentation des produits. Le diplômé de bac pro peut être autonome dans l'organisation de l'approvisionnement en matières premières et de la production. Il a acquis des savoir-faire en cuisine et sait confectionner des produits traiteurs (fabrication des pains, des pâtes, des petits fours, des crèmes sauces et coulis, du chocolat de couverture, des produits traiteurs…). Il sait réaliser des cuissons, assembler, décorer, réaliser des finitions. Il a également des compétences en gestion de l'entreprise, commercialisation et animation d'équipe. Il peut évoluer rapidement vers des postes de responsable de rayon dans la grande distribution, de responsable de production dans l'industrie agroalimentaire ou devenir artisan indépendant.</a:t>
            </a:r>
          </a:p>
        </p:txBody>
      </p:sp>
      <p:sp>
        <p:nvSpPr>
          <p:cNvPr id="3" name="Rectangle à coins arrondis 38">
            <a:hlinkClick r:id="rId2" action="ppaction://hlinksldjump"/>
            <a:extLst>
              <a:ext uri="{FF2B5EF4-FFF2-40B4-BE49-F238E27FC236}">
                <a16:creationId xmlns:a16="http://schemas.microsoft.com/office/drawing/2014/main" id="{FE5E78E3-E629-A1BF-8994-3AAB50A47CFC}"/>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0F0BB57D-6283-D79A-B9C8-F73C63EB700E}"/>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Tree>
    <p:extLst>
      <p:ext uri="{BB962C8B-B14F-4D97-AF65-F5344CB8AC3E}">
        <p14:creationId xmlns:p14="http://schemas.microsoft.com/office/powerpoint/2010/main" val="3629707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AE4496-C6E2-8663-3B7E-0696D9D7F689}"/>
              </a:ext>
            </a:extLst>
          </p:cNvPr>
          <p:cNvSpPr>
            <a:spLocks noGrp="1"/>
          </p:cNvSpPr>
          <p:nvPr>
            <p:ph type="title"/>
          </p:nvPr>
        </p:nvSpPr>
        <p:spPr/>
        <p:txBody>
          <a:bodyPr/>
          <a:lstStyle/>
          <a:p>
            <a:r>
              <a:rPr lang="fr-FR" dirty="0"/>
              <a:t>BAC</a:t>
            </a:r>
            <a:r>
              <a:rPr lang="fr-FR" baseline="0" dirty="0"/>
              <a:t> STHR</a:t>
            </a:r>
            <a:endParaRPr lang="fr-FR" dirty="0"/>
          </a:p>
        </p:txBody>
      </p:sp>
      <p:sp>
        <p:nvSpPr>
          <p:cNvPr id="5" name="Espace réservé du contenu 4">
            <a:extLst>
              <a:ext uri="{FF2B5EF4-FFF2-40B4-BE49-F238E27FC236}">
                <a16:creationId xmlns:a16="http://schemas.microsoft.com/office/drawing/2014/main" id="{F2A81A50-74FA-095A-3A90-AB2BD51508C5}"/>
              </a:ext>
            </a:extLst>
          </p:cNvPr>
          <p:cNvSpPr>
            <a:spLocks noGrp="1"/>
          </p:cNvSpPr>
          <p:nvPr>
            <p:ph idx="1"/>
          </p:nvPr>
        </p:nvSpPr>
        <p:spPr>
          <a:xfrm>
            <a:off x="1115616" y="1600200"/>
            <a:ext cx="7571184" cy="4983162"/>
          </a:xfrm>
        </p:spPr>
        <p:txBody>
          <a:bodyPr vert="horz" lIns="91440" tIns="45720" rIns="91440" bIns="45720" rtlCol="0">
            <a:normAutofit lnSpcReduction="10000"/>
          </a:bodyPr>
          <a:lstStyle/>
          <a:p>
            <a:pPr marL="0" indent="0" algn="just">
              <a:buNone/>
            </a:pPr>
            <a:r>
              <a:rPr lang="fr-FR" sz="1600" dirty="0"/>
              <a:t>Le baccalauréat technologique sciences et technologies de l'hôtellerie et de la restauration (STHR) s'adresse aux élèves désireux d'exercer dans les métiers de la restauration, de l'accueil, de l'hébergement et de la gestion hôtelière.</a:t>
            </a:r>
          </a:p>
          <a:p>
            <a:pPr marL="0" indent="0" algn="just">
              <a:buNone/>
            </a:pPr>
            <a:r>
              <a:rPr lang="fr-FR" sz="1600" dirty="0"/>
              <a:t>Cette série de bac technologique est choisie en fin de 3ème car la formation spécifique commence dès la 2nde. Dans cette classe de seconde spécifique, les élèves découvrent le secteur dans sa grande diversité. C'est en classe de première puis en terminale que les enseignements technologiques particuliers sont approfondis. Ces enseignements se répartissent en trois pôles : la gestion hôtelière, la restauration et le service.</a:t>
            </a:r>
          </a:p>
          <a:p>
            <a:pPr marL="0" indent="0" algn="just">
              <a:buNone/>
            </a:pPr>
            <a:r>
              <a:rPr lang="fr-FR" sz="1600" dirty="0"/>
              <a:t>Le bac technologique STHR se compose d'enseignements communs à toutes les séries, d'enseignements optionnels (LVC uniquement pour cette série) et d'enseignements de spécialité.</a:t>
            </a:r>
          </a:p>
          <a:p>
            <a:pPr marL="0" indent="0" algn="just">
              <a:buNone/>
            </a:pPr>
            <a:r>
              <a:rPr lang="fr-FR" sz="1600" dirty="0"/>
              <a:t>La préparation au bac technologique STHR dure 3 ans : classe de 2nde spécifique, 1re et </a:t>
            </a:r>
            <a:r>
              <a:rPr lang="fr-FR" sz="1600" dirty="0" err="1"/>
              <a:t>Tle</a:t>
            </a:r>
            <a:r>
              <a:rPr lang="fr-FR" sz="1600" dirty="0"/>
              <a:t> .</a:t>
            </a:r>
          </a:p>
          <a:p>
            <a:pPr marL="0" indent="0" algn="just">
              <a:buNone/>
            </a:pPr>
            <a:r>
              <a:rPr lang="fr-FR" sz="1600" dirty="0"/>
              <a:t>Cette série de bac technologique est choisie en fin de 3e car la formation spécifique commence dès la 2nde. Dans cette classe de seconde spécifique, les élèves découvrent le secteur dans sa grande diversité. Il  est également possible d'intégrer la classe de première après une 2nde générale et technologique, une 2nde ou une 1re professionnelle, ou un CAP avec une mise à niveau les premières semaines.</a:t>
            </a:r>
          </a:p>
          <a:p>
            <a:pPr marL="0" indent="0" algn="just">
              <a:buNone/>
            </a:pPr>
            <a:r>
              <a:rPr lang="fr-FR" sz="1600" dirty="0"/>
              <a:t>C'est en classe de première puis en terminale que les enseignements technologiques particuliers débutent : la gestion hôtelière, la restauration et le service sont approfondis.</a:t>
            </a:r>
          </a:p>
        </p:txBody>
      </p:sp>
      <p:sp>
        <p:nvSpPr>
          <p:cNvPr id="3" name="Rectangle à coins arrondis 38">
            <a:hlinkClick r:id="rId2" action="ppaction://hlinksldjump"/>
            <a:extLst>
              <a:ext uri="{FF2B5EF4-FFF2-40B4-BE49-F238E27FC236}">
                <a16:creationId xmlns:a16="http://schemas.microsoft.com/office/drawing/2014/main" id="{62094E16-1476-DAF5-7FC2-B2323DBC24F9}"/>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D048C8E2-06D5-1A36-AA16-A3C94EC280E3}"/>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Tree>
    <p:extLst>
      <p:ext uri="{BB962C8B-B14F-4D97-AF65-F5344CB8AC3E}">
        <p14:creationId xmlns:p14="http://schemas.microsoft.com/office/powerpoint/2010/main" val="4079838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8FB232-01D4-8AD6-72FF-00410B1A9112}"/>
              </a:ext>
            </a:extLst>
          </p:cNvPr>
          <p:cNvSpPr>
            <a:spLocks noGrp="1"/>
          </p:cNvSpPr>
          <p:nvPr>
            <p:ph type="title"/>
          </p:nvPr>
        </p:nvSpPr>
        <p:spPr/>
        <p:txBody>
          <a:bodyPr>
            <a:normAutofit fontScale="90000"/>
          </a:bodyPr>
          <a:lstStyle/>
          <a:p>
            <a:r>
              <a:rPr lang="fr-FR" dirty="0"/>
              <a:t>MAN</a:t>
            </a:r>
            <a:br>
              <a:rPr lang="fr-FR" dirty="0"/>
            </a:br>
            <a:r>
              <a:rPr lang="fr-FR" dirty="0"/>
              <a:t>Hôtellerie-Restauration</a:t>
            </a:r>
          </a:p>
        </p:txBody>
      </p:sp>
      <p:sp>
        <p:nvSpPr>
          <p:cNvPr id="5" name="Espace réservé du contenu 4">
            <a:extLst>
              <a:ext uri="{FF2B5EF4-FFF2-40B4-BE49-F238E27FC236}">
                <a16:creationId xmlns:a16="http://schemas.microsoft.com/office/drawing/2014/main" id="{BE8DACCC-F97E-522B-F650-A4B906FE1126}"/>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a:t>La classe de mise à niveau (MAN) prépare les élèves qui ne sont pas titulaires d'un baccalauréat technologique STHR ou d'un baccalauréat professionnel cuisine ou commercialisation et services en restauration, à l'entrée en BTS management en hôtellerie-restauration.</a:t>
            </a:r>
          </a:p>
          <a:p>
            <a:pPr marL="0" indent="0" algn="just">
              <a:buNone/>
            </a:pPr>
            <a:r>
              <a:rPr lang="fr-FR" sz="1600"/>
              <a:t>Pendant un an, ils suivent des enseignements théoriques et pratiques :</a:t>
            </a:r>
          </a:p>
          <a:p>
            <a:pPr marL="0" indent="0" algn="just">
              <a:buNone/>
            </a:pPr>
            <a:r>
              <a:rPr lang="fr-FR" sz="1600"/>
              <a:t>• Langues vivantes étrangères</a:t>
            </a:r>
          </a:p>
          <a:p>
            <a:pPr marL="0" indent="0" algn="just">
              <a:buNone/>
            </a:pPr>
            <a:r>
              <a:rPr lang="fr-FR" sz="1600"/>
              <a:t>• en cuisine : techniques de préparation des produits (semi-élaborés, poissons, viandes), cuisson, présentation des plats et organisation du travail</a:t>
            </a:r>
          </a:p>
          <a:p>
            <a:pPr marL="0" indent="0" algn="just">
              <a:buNone/>
            </a:pPr>
            <a:r>
              <a:rPr lang="fr-FR" sz="1600"/>
              <a:t>• en restaurant : les services de restauration, la mise en place de la salle et du bar, techniques de vente des produits de restauration notamment les produits</a:t>
            </a:r>
          </a:p>
          <a:p>
            <a:pPr marL="0" indent="0" algn="just">
              <a:buNone/>
            </a:pPr>
            <a:r>
              <a:rPr lang="fr-FR" sz="1600"/>
              <a:t>• en hôtellerie : droit, économie et gestion appliqués, fonctionnement d'un hôtel, commercialisation et accueil des clients.</a:t>
            </a:r>
          </a:p>
          <a:p>
            <a:pPr marL="0" indent="0" algn="just">
              <a:buNone/>
            </a:pPr>
            <a:r>
              <a:rPr lang="fr-FR" sz="1600"/>
              <a:t>la durée totale des stages est de 8 semaines.</a:t>
            </a:r>
            <a:endParaRPr lang="fr-FR" sz="1600" dirty="0"/>
          </a:p>
        </p:txBody>
      </p:sp>
      <p:sp>
        <p:nvSpPr>
          <p:cNvPr id="3" name="Rectangle à coins arrondis 38">
            <a:hlinkClick r:id="rId2" action="ppaction://hlinksldjump"/>
            <a:extLst>
              <a:ext uri="{FF2B5EF4-FFF2-40B4-BE49-F238E27FC236}">
                <a16:creationId xmlns:a16="http://schemas.microsoft.com/office/drawing/2014/main" id="{7A1A7E92-A5BF-95A8-656B-C4A7B21AFBAF}"/>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09C4FCA8-3939-1E1F-F3CD-6A6FB90E5DA1}"/>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Tree>
    <p:extLst>
      <p:ext uri="{BB962C8B-B14F-4D97-AF65-F5344CB8AC3E}">
        <p14:creationId xmlns:p14="http://schemas.microsoft.com/office/powerpoint/2010/main" val="440110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580CD9-D424-B7CC-C963-BCCD73A80F3B}"/>
              </a:ext>
            </a:extLst>
          </p:cNvPr>
          <p:cNvSpPr>
            <a:spLocks noGrp="1"/>
          </p:cNvSpPr>
          <p:nvPr>
            <p:ph type="title"/>
          </p:nvPr>
        </p:nvSpPr>
        <p:spPr/>
        <p:txBody>
          <a:bodyPr>
            <a:normAutofit fontScale="90000"/>
          </a:bodyPr>
          <a:lstStyle/>
          <a:p>
            <a:r>
              <a:rPr lang="fr-FR" dirty="0"/>
              <a:t>BP</a:t>
            </a:r>
            <a:br>
              <a:rPr lang="fr-FR" dirty="0"/>
            </a:br>
            <a:r>
              <a:rPr lang="fr-FR" dirty="0"/>
              <a:t>Boulanger</a:t>
            </a:r>
          </a:p>
        </p:txBody>
      </p:sp>
      <p:sp>
        <p:nvSpPr>
          <p:cNvPr id="5" name="Espace réservé du contenu 4">
            <a:extLst>
              <a:ext uri="{FF2B5EF4-FFF2-40B4-BE49-F238E27FC236}">
                <a16:creationId xmlns:a16="http://schemas.microsoft.com/office/drawing/2014/main" id="{96EB813C-5145-36E4-5360-8DB52200786D}"/>
              </a:ext>
            </a:extLst>
          </p:cNvPr>
          <p:cNvSpPr>
            <a:spLocks noGrp="1"/>
          </p:cNvSpPr>
          <p:nvPr>
            <p:ph idx="1"/>
          </p:nvPr>
        </p:nvSpPr>
        <p:spPr>
          <a:xfrm>
            <a:off x="1115616" y="1600200"/>
            <a:ext cx="7571184" cy="4983162"/>
          </a:xfrm>
        </p:spPr>
        <p:txBody>
          <a:bodyPr vert="horz" lIns="91440" tIns="45720" rIns="91440" bIns="45720" rtlCol="0">
            <a:normAutofit/>
          </a:bodyPr>
          <a:lstStyle/>
          <a:p>
            <a:pPr marL="0" indent="0" algn="just">
              <a:buNone/>
            </a:pPr>
            <a:r>
              <a:rPr lang="fr-FR" sz="1600" b="1" dirty="0"/>
              <a:t>Les Brevets Professionnels </a:t>
            </a:r>
            <a:r>
              <a:rPr lang="fr-FR" sz="1600" dirty="0"/>
              <a:t>se préparent en 2 ans après un CAP et permettent d'acquérir un niveau de qualification plus élevé (niveau bac). Ces diplômes sont axés sur la maîtrise d'un métier dans de nombreux domaines d'activité : le bâtiment et les travaux publics, la restauration, la vente. Dans le cadre de la formation initiale, ils se préparent uniquement en apprentissage.</a:t>
            </a:r>
          </a:p>
          <a:p>
            <a:pPr marL="0" indent="0" algn="just">
              <a:buNone/>
            </a:pPr>
            <a:r>
              <a:rPr lang="fr-FR" sz="1600" b="1" dirty="0"/>
              <a:t>Le BP boulanger </a:t>
            </a:r>
            <a:r>
              <a:rPr lang="fr-FR" sz="1600" dirty="0"/>
              <a:t>prépare aux fonctions d'artisan boulanger, d'ouvrier boulanger, de chef d'entreprise ou de gérant dans les entreprises artisanales ou dans la grande distribution.</a:t>
            </a:r>
          </a:p>
          <a:p>
            <a:pPr marL="0" indent="0" algn="just">
              <a:buNone/>
            </a:pPr>
            <a:r>
              <a:rPr lang="fr-FR" sz="1600" dirty="0"/>
              <a:t>Professionnel hautement qualifié, il prend en charge l'approvisionnement, le stockage et le contrôle qualité des matières premières. Il conçoit et réalise des produits de panification, de viennoiserie, de sandwicherie et de restauration boulangère. Ses connaissances sur les qualités nutritionnelles des produits de panification lui permettent de les valoriser auprès de la clientèle.</a:t>
            </a:r>
          </a:p>
          <a:p>
            <a:pPr marL="0" indent="0" algn="just">
              <a:buNone/>
            </a:pPr>
            <a:r>
              <a:rPr lang="fr-FR" sz="1600" dirty="0"/>
              <a:t>Il participe à la gestion de l'entreprise (calculs liés aux coûts de production dans le respect des critères définis par l'entreprise et des réglementations en vigueur). Il est appelé à animer et manager une équipe de production et participe à la commercialisation des produits.</a:t>
            </a:r>
          </a:p>
          <a:p>
            <a:pPr marL="0" indent="0" algn="just">
              <a:buNone/>
            </a:pPr>
            <a:r>
              <a:rPr lang="fr-FR" sz="1600" dirty="0"/>
              <a:t>Il connaît les principes généraux du développement durable. Il est en mesure de mettre en œuvre certains d'entre eux (le tri sélectif des déchets, l'utilisation de produits biologiques ou équitables, etc.).</a:t>
            </a:r>
          </a:p>
        </p:txBody>
      </p:sp>
      <p:sp>
        <p:nvSpPr>
          <p:cNvPr id="3" name="Rectangle à coins arrondis 38">
            <a:hlinkClick r:id="rId2" action="ppaction://hlinksldjump"/>
            <a:extLst>
              <a:ext uri="{FF2B5EF4-FFF2-40B4-BE49-F238E27FC236}">
                <a16:creationId xmlns:a16="http://schemas.microsoft.com/office/drawing/2014/main" id="{0C059294-20B2-3EBA-A1ED-736E3A8CDC88}"/>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9409C5FB-F439-C240-4099-7BAB2A19CDD1}"/>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Tree>
    <p:extLst>
      <p:ext uri="{BB962C8B-B14F-4D97-AF65-F5344CB8AC3E}">
        <p14:creationId xmlns:p14="http://schemas.microsoft.com/office/powerpoint/2010/main" val="1312302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3DD1D1-F4B0-B58E-DFEF-4A20B011759C}"/>
              </a:ext>
            </a:extLst>
          </p:cNvPr>
          <p:cNvSpPr>
            <a:spLocks noGrp="1"/>
          </p:cNvSpPr>
          <p:nvPr>
            <p:ph type="title"/>
          </p:nvPr>
        </p:nvSpPr>
        <p:spPr/>
        <p:txBody>
          <a:bodyPr>
            <a:normAutofit fontScale="90000"/>
          </a:bodyPr>
          <a:lstStyle/>
          <a:p>
            <a:r>
              <a:rPr lang="fr-FR" dirty="0"/>
              <a:t>BTM </a:t>
            </a:r>
            <a:br>
              <a:rPr lang="fr-FR" dirty="0"/>
            </a:br>
            <a:r>
              <a:rPr lang="fr-FR" dirty="0"/>
              <a:t>Pâtissier Confiseur Glacier Traiteur</a:t>
            </a:r>
          </a:p>
        </p:txBody>
      </p:sp>
      <p:sp>
        <p:nvSpPr>
          <p:cNvPr id="5" name="Espace réservé du contenu 4">
            <a:extLst>
              <a:ext uri="{FF2B5EF4-FFF2-40B4-BE49-F238E27FC236}">
                <a16:creationId xmlns:a16="http://schemas.microsoft.com/office/drawing/2014/main" id="{1EE003DA-B208-B40A-5960-A312271D1347}"/>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b="1" dirty="0"/>
              <a:t>Les BTM (brevet technique des métiers)</a:t>
            </a:r>
            <a:r>
              <a:rPr lang="fr-FR" sz="1600" dirty="0"/>
              <a:t> sont des diplômes professionnels délivrés par les Chambres de métiers et de l'artisanat, à l'initiative des organisations professionnelles. Ils se préparent en alternance en 2 ans après un CAP. L'objectif est de former de futurs chefs d'atelier ou de fabrication autour de métiers précis. Il est possible de poursuivre ses études </a:t>
            </a:r>
            <a:r>
              <a:rPr lang="fr-FR" sz="1600" b="1" dirty="0"/>
              <a:t>après le BTM</a:t>
            </a:r>
            <a:r>
              <a:rPr lang="fr-FR" sz="1600" dirty="0"/>
              <a:t> en préparant un </a:t>
            </a:r>
            <a:r>
              <a:rPr lang="fr-FR" sz="1600" b="1" dirty="0"/>
              <a:t>BTS </a:t>
            </a:r>
            <a:r>
              <a:rPr lang="fr-FR" sz="1600" dirty="0"/>
              <a:t>ou un </a:t>
            </a:r>
            <a:r>
              <a:rPr lang="fr-FR" sz="1600" b="1" dirty="0"/>
              <a:t>BTM supérieur</a:t>
            </a:r>
            <a:r>
              <a:rPr lang="fr-FR" sz="1600" dirty="0"/>
              <a:t>. </a:t>
            </a:r>
          </a:p>
          <a:p>
            <a:pPr marL="0" indent="0" algn="just">
              <a:buNone/>
            </a:pPr>
            <a:r>
              <a:rPr lang="fr-FR" sz="1600" dirty="0"/>
              <a:t>Le titulaire du BTM peut devenir responsable de production dans une entreprise (second du chef d'entreprise dans les grandes pâtisseries). Cette formation permet aussi de travailler à son compte en tant que chef d'entreprise ou artisan. Il assure alors selon la taille de la pâtisserie, le travail de la fabrication à la gestion. </a:t>
            </a:r>
          </a:p>
          <a:p>
            <a:pPr marL="0" indent="0" algn="just">
              <a:buNone/>
            </a:pPr>
            <a:r>
              <a:rPr lang="fr-FR" sz="1600" dirty="0"/>
              <a:t>Le BTM permet de se présenter au concours du meilleur ouvrier de France.</a:t>
            </a:r>
          </a:p>
        </p:txBody>
      </p:sp>
      <p:sp>
        <p:nvSpPr>
          <p:cNvPr id="3" name="Rectangle à coins arrondis 38">
            <a:hlinkClick r:id="rId2" action="ppaction://hlinksldjump"/>
            <a:extLst>
              <a:ext uri="{FF2B5EF4-FFF2-40B4-BE49-F238E27FC236}">
                <a16:creationId xmlns:a16="http://schemas.microsoft.com/office/drawing/2014/main" id="{5F511C60-893F-602E-FB22-9ACB71EF4538}"/>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4F4D3BCB-6C58-6B82-B223-54B1C1A57F62}"/>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Tree>
    <p:extLst>
      <p:ext uri="{BB962C8B-B14F-4D97-AF65-F5344CB8AC3E}">
        <p14:creationId xmlns:p14="http://schemas.microsoft.com/office/powerpoint/2010/main" val="4029065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4C9786-C785-3671-E7D7-6B3BF12EA5E0}"/>
              </a:ext>
            </a:extLst>
          </p:cNvPr>
          <p:cNvSpPr>
            <a:spLocks noGrp="1"/>
          </p:cNvSpPr>
          <p:nvPr>
            <p:ph type="title"/>
          </p:nvPr>
        </p:nvSpPr>
        <p:spPr/>
        <p:txBody>
          <a:bodyPr>
            <a:normAutofit fontScale="90000"/>
          </a:bodyPr>
          <a:lstStyle/>
          <a:p>
            <a:r>
              <a:rPr lang="fr-FR" dirty="0"/>
              <a:t>MC</a:t>
            </a:r>
            <a:br>
              <a:rPr lang="fr-FR" dirty="0"/>
            </a:br>
            <a:r>
              <a:rPr lang="fr-FR" dirty="0"/>
              <a:t>Accueil</a:t>
            </a:r>
            <a:r>
              <a:rPr lang="fr-FR" baseline="0" dirty="0"/>
              <a:t> réception</a:t>
            </a:r>
            <a:endParaRPr lang="fr-FR" dirty="0"/>
          </a:p>
        </p:txBody>
      </p:sp>
      <p:sp>
        <p:nvSpPr>
          <p:cNvPr id="6" name="Espace réservé du contenu 5">
            <a:extLst>
              <a:ext uri="{FF2B5EF4-FFF2-40B4-BE49-F238E27FC236}">
                <a16:creationId xmlns:a16="http://schemas.microsoft.com/office/drawing/2014/main" id="{E8D06CCF-F3BE-1076-425D-A277916CF7A1}"/>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La MC recrute sur </a:t>
            </a:r>
            <a:r>
              <a:rPr lang="fr-FR" sz="1600" i="1" dirty="0"/>
              <a:t>Parcoursup </a:t>
            </a:r>
            <a:r>
              <a:rPr lang="fr-FR" sz="1600" dirty="0"/>
              <a:t>les </a:t>
            </a:r>
            <a:r>
              <a:rPr lang="fr-FR" sz="1600" b="1" dirty="0"/>
              <a:t>diplômés du bac</a:t>
            </a:r>
            <a:r>
              <a:rPr lang="fr-FR" sz="1600" dirty="0"/>
              <a:t>. </a:t>
            </a:r>
          </a:p>
          <a:p>
            <a:pPr marL="0" indent="0" algn="just">
              <a:buNone/>
            </a:pPr>
            <a:r>
              <a:rPr lang="fr-FR" sz="1600" b="1" dirty="0"/>
              <a:t>Le réceptionniste</a:t>
            </a:r>
            <a:r>
              <a:rPr lang="fr-FR" sz="1600" dirty="0"/>
              <a:t> a pour fonctions principales d'accueillir la clientèle à l'accueil à la réception d'un hôtel ou de toute autre structure d'hébergement. Il contribue à la vente des services de l'hôtel et à la fidélisation de la clientèle. Il gère le planning des réservations de chambres. Il traite les dossiers clients et en assure le suivi, facture les prestations et encaisse les paiements. Il reçoit et informe les clients sur les sites et les événements touristiques et sur toutes les questions relatives à leur séjour. Il pratique au moins deux langues étrangères. Il travaille seul ou en équipe dans les hôtels et résidences hôtelières et dans les centres d'hébergement para-hôteliers (résidences médicalisées, centres de loisirs…). </a:t>
            </a:r>
          </a:p>
          <a:p>
            <a:pPr marL="0" indent="0" algn="just">
              <a:buNone/>
            </a:pPr>
            <a:r>
              <a:rPr lang="fr-FR" sz="1600" b="1" dirty="0"/>
              <a:t>Après une MC accueil et réception</a:t>
            </a:r>
            <a:r>
              <a:rPr lang="fr-FR" sz="1600" dirty="0"/>
              <a:t>, il est possible de poursuivre en BTS des secteurs de l'hôtellerie-restauration, du tourisme, du commerce, en BUT ou autres écoles spécialisées.</a:t>
            </a:r>
          </a:p>
        </p:txBody>
      </p:sp>
      <p:sp>
        <p:nvSpPr>
          <p:cNvPr id="3" name="Rectangle à coins arrondis 38">
            <a:hlinkClick r:id="rId2" action="ppaction://hlinksldjump"/>
            <a:extLst>
              <a:ext uri="{FF2B5EF4-FFF2-40B4-BE49-F238E27FC236}">
                <a16:creationId xmlns:a16="http://schemas.microsoft.com/office/drawing/2014/main" id="{F8357324-E65A-32C1-5773-B6405D556E36}"/>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D9ACA391-6DCF-9490-6799-5533D4D5A306}"/>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4" action="ppaction://hlinksldjump"/>
            <a:extLst>
              <a:ext uri="{FF2B5EF4-FFF2-40B4-BE49-F238E27FC236}">
                <a16:creationId xmlns:a16="http://schemas.microsoft.com/office/drawing/2014/main" id="{5A9BA15B-4489-2FF9-9DF5-332435D85470}"/>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2228419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06C77A-53C0-5569-2864-BC06CB3AF180}"/>
              </a:ext>
            </a:extLst>
          </p:cNvPr>
          <p:cNvSpPr>
            <a:spLocks noGrp="1"/>
          </p:cNvSpPr>
          <p:nvPr>
            <p:ph type="title"/>
          </p:nvPr>
        </p:nvSpPr>
        <p:spPr/>
        <p:txBody>
          <a:bodyPr>
            <a:normAutofit fontScale="90000"/>
          </a:bodyPr>
          <a:lstStyle/>
          <a:p>
            <a:r>
              <a:rPr lang="fr-FR" dirty="0"/>
              <a:t>MC</a:t>
            </a:r>
            <a:br>
              <a:rPr lang="fr-FR" dirty="0"/>
            </a:br>
            <a:r>
              <a:rPr lang="fr-FR" dirty="0"/>
              <a:t>Barman</a:t>
            </a:r>
          </a:p>
        </p:txBody>
      </p:sp>
      <p:sp>
        <p:nvSpPr>
          <p:cNvPr id="6" name="Espace réservé du contenu 5">
            <a:extLst>
              <a:ext uri="{FF2B5EF4-FFF2-40B4-BE49-F238E27FC236}">
                <a16:creationId xmlns:a16="http://schemas.microsoft.com/office/drawing/2014/main" id="{289180B2-DA74-1E57-968C-3011CA42AFDA}"/>
              </a:ext>
            </a:extLst>
          </p:cNvPr>
          <p:cNvSpPr>
            <a:spLocks noGrp="1"/>
          </p:cNvSpPr>
          <p:nvPr>
            <p:ph idx="1"/>
          </p:nvPr>
        </p:nvSpPr>
        <p:spPr>
          <a:xfrm>
            <a:off x="1115616" y="1600200"/>
            <a:ext cx="7571184" cy="4525963"/>
          </a:xfrm>
        </p:spPr>
        <p:txBody>
          <a:bodyPr>
            <a:normAutofit/>
          </a:bodyPr>
          <a:lstStyle/>
          <a:p>
            <a:pPr marL="0" indent="0" algn="just">
              <a:buNone/>
            </a:pPr>
            <a:r>
              <a:rPr lang="fr-FR" sz="1600" dirty="0"/>
              <a:t>• </a:t>
            </a:r>
            <a:r>
              <a:rPr lang="fr-FR" sz="1600" b="1" dirty="0"/>
              <a:t>Le titulaire de cette MC</a:t>
            </a:r>
            <a:r>
              <a:rPr lang="fr-FR" sz="1600" dirty="0"/>
              <a:t> est qualifié pour gérer un bar et accueillir la clientèle. Il gère les approvisionnements, les stocks et les relations avec les fournisseurs de son établissement. Il assure le nettoyage et l'entretien du bar, fait la plonge et met en service les machines réfrigérantes et les machines à café. Il guide les clients dans le choix des boissons et cocktails qu'il prépare et sert. Il encaisse les paiements effectue le suivi des ventes et établit le relevé des ventes. </a:t>
            </a:r>
          </a:p>
          <a:p>
            <a:pPr marL="0" indent="0" algn="just">
              <a:buNone/>
            </a:pPr>
            <a:r>
              <a:rPr lang="fr-FR" sz="1600" dirty="0"/>
              <a:t>• </a:t>
            </a:r>
            <a:r>
              <a:rPr lang="fr-FR" sz="1600" b="1" dirty="0"/>
              <a:t>L'employé barman</a:t>
            </a:r>
            <a:r>
              <a:rPr lang="fr-FR" sz="1600" dirty="0"/>
              <a:t> peut travailler dans un hôtel, un bar à thème ou une discothèque. Goût du contact, bonne résistance physique pour s'adapter aux contraintes de service (horaires décalés, station debout…), voire maîtrise d'une ou deux langues étrangères sont nécessaires pour exercer ce métier. </a:t>
            </a:r>
          </a:p>
          <a:p>
            <a:pPr marL="0" indent="0" algn="just">
              <a:buNone/>
            </a:pPr>
            <a:r>
              <a:rPr lang="fr-FR" sz="1600" dirty="0"/>
              <a:t>• Après quelques années d'expérience, l'employé peut devenir </a:t>
            </a:r>
            <a:r>
              <a:rPr lang="fr-FR" sz="1600" b="1" dirty="0"/>
              <a:t>chef barman</a:t>
            </a:r>
            <a:r>
              <a:rPr lang="fr-FR" sz="1600" dirty="0"/>
              <a:t> dans un grand établissement ou prendre la direction d'un bar.</a:t>
            </a:r>
          </a:p>
        </p:txBody>
      </p:sp>
      <p:sp>
        <p:nvSpPr>
          <p:cNvPr id="3" name="Rectangle à coins arrondis 38">
            <a:hlinkClick r:id="rId2" action="ppaction://hlinksldjump"/>
            <a:extLst>
              <a:ext uri="{FF2B5EF4-FFF2-40B4-BE49-F238E27FC236}">
                <a16:creationId xmlns:a16="http://schemas.microsoft.com/office/drawing/2014/main" id="{CEE37A43-33A5-B74D-0094-6BCD4DE747ED}"/>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5E0537A9-11DB-A64F-70B0-F9262DF2AB89}"/>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4" action="ppaction://hlinksldjump"/>
            <a:extLst>
              <a:ext uri="{FF2B5EF4-FFF2-40B4-BE49-F238E27FC236}">
                <a16:creationId xmlns:a16="http://schemas.microsoft.com/office/drawing/2014/main" id="{912D12CD-52A3-155B-E39E-96D1D9B83C1E}"/>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888269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2C07EF-5E7B-D633-E802-FD0D4C08534E}"/>
              </a:ext>
            </a:extLst>
          </p:cNvPr>
          <p:cNvSpPr>
            <a:spLocks noGrp="1"/>
          </p:cNvSpPr>
          <p:nvPr>
            <p:ph type="title"/>
          </p:nvPr>
        </p:nvSpPr>
        <p:spPr/>
        <p:txBody>
          <a:bodyPr>
            <a:normAutofit fontScale="90000"/>
          </a:bodyPr>
          <a:lstStyle/>
          <a:p>
            <a:r>
              <a:rPr lang="fr-FR" dirty="0"/>
              <a:t>MC</a:t>
            </a:r>
            <a:br>
              <a:rPr lang="fr-FR" dirty="0"/>
            </a:br>
            <a:r>
              <a:rPr lang="fr-FR" dirty="0"/>
              <a:t>Employé Barman</a:t>
            </a:r>
          </a:p>
        </p:txBody>
      </p:sp>
      <p:sp>
        <p:nvSpPr>
          <p:cNvPr id="6" name="Espace réservé du contenu 5">
            <a:extLst>
              <a:ext uri="{FF2B5EF4-FFF2-40B4-BE49-F238E27FC236}">
                <a16:creationId xmlns:a16="http://schemas.microsoft.com/office/drawing/2014/main" id="{1BA9DC85-4BA1-6A16-09BB-897F4B0FDB5E}"/>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 </a:t>
            </a:r>
            <a:r>
              <a:rPr lang="fr-FR" sz="1600" b="1" dirty="0"/>
              <a:t>Le titulaire de cette MC </a:t>
            </a:r>
            <a:r>
              <a:rPr lang="fr-FR" sz="1600" dirty="0"/>
              <a:t>est qualifié pour gérer un bar et accueillir la clientèle. Il gère les approvisionnements, les stocks et les relations avec les fournisseurs de son établissement. Il assure le nettoyage et l'entretien du bar, fait la plonge et met en service les machines réfrigérantes et les machines à café. Il guide les clients dans le choix des boissons et cocktails qu'il prépare et sert. Il encaisse les paiements effectue le suivi des ventes et établit le relevé des ventes. </a:t>
            </a:r>
          </a:p>
          <a:p>
            <a:pPr marL="0" indent="0" algn="just">
              <a:buNone/>
            </a:pPr>
            <a:r>
              <a:rPr lang="fr-FR" sz="1600" dirty="0"/>
              <a:t>• </a:t>
            </a:r>
            <a:r>
              <a:rPr lang="fr-FR" sz="1600" b="1" dirty="0"/>
              <a:t>L'employé barman</a:t>
            </a:r>
            <a:r>
              <a:rPr lang="fr-FR" sz="1600" dirty="0"/>
              <a:t> peut travailler dans un hôtel, un bar à thème ou une discothèque. Goût du contact, bonne résistance physique pour s'adapter aux contraintes de service (horaires décalés, station debout…), voire maîtrise d'une ou deux langues étrangères sont nécessaires pour exercer ce métier. • Après quelques années d'expérience, l'employé peut devenir chef barman dans un grand établissement ou prendre la direction d'un bar.</a:t>
            </a:r>
          </a:p>
        </p:txBody>
      </p:sp>
      <p:sp>
        <p:nvSpPr>
          <p:cNvPr id="3" name="Rectangle à coins arrondis 38">
            <a:hlinkClick r:id="rId2" action="ppaction://hlinksldjump"/>
            <a:extLst>
              <a:ext uri="{FF2B5EF4-FFF2-40B4-BE49-F238E27FC236}">
                <a16:creationId xmlns:a16="http://schemas.microsoft.com/office/drawing/2014/main" id="{A1718406-FEBE-41FF-BDDE-8D1E0E3C5582}"/>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4B2ECBF7-9F6B-420E-7EE0-607173E0E6A6}"/>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4" action="ppaction://hlinksldjump"/>
            <a:extLst>
              <a:ext uri="{FF2B5EF4-FFF2-40B4-BE49-F238E27FC236}">
                <a16:creationId xmlns:a16="http://schemas.microsoft.com/office/drawing/2014/main" id="{1242EFA6-FD23-9D78-3244-08CB3582E7D6}"/>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765644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35497" y="44624"/>
            <a:ext cx="9001000" cy="468052"/>
          </a:xfrm>
          <a:prstGeom prst="round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Formations proposées au lycée Georges Frêche 2023-2024</a:t>
            </a:r>
          </a:p>
        </p:txBody>
      </p:sp>
      <p:sp>
        <p:nvSpPr>
          <p:cNvPr id="52" name="Rectangle à coins arrondis 51">
            <a:hlinkClick r:id="rId2" action="ppaction://hlinksldjump"/>
          </p:cNvPr>
          <p:cNvSpPr/>
          <p:nvPr/>
        </p:nvSpPr>
        <p:spPr>
          <a:xfrm>
            <a:off x="7884368" y="1281742"/>
            <a:ext cx="1152128" cy="2825249"/>
          </a:xfrm>
          <a:prstGeom prst="roundRect">
            <a:avLst>
              <a:gd name="adj" fmla="val 11836"/>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1200" dirty="0"/>
              <a:t>Autres actions variables </a:t>
            </a:r>
            <a:r>
              <a:rPr lang="fr-FR" sz="1200" b="1" dirty="0"/>
              <a:t>GRETA</a:t>
            </a:r>
          </a:p>
        </p:txBody>
      </p:sp>
      <p:sp>
        <p:nvSpPr>
          <p:cNvPr id="3" name="Titre 2">
            <a:extLst>
              <a:ext uri="{FF2B5EF4-FFF2-40B4-BE49-F238E27FC236}">
                <a16:creationId xmlns:a16="http://schemas.microsoft.com/office/drawing/2014/main" id="{A43ACC94-4003-1379-4ABB-EFD02D0A3755}"/>
              </a:ext>
            </a:extLst>
          </p:cNvPr>
          <p:cNvSpPr>
            <a:spLocks noGrp="1"/>
          </p:cNvSpPr>
          <p:nvPr>
            <p:ph type="title" idx="4294967295"/>
          </p:nvPr>
        </p:nvSpPr>
        <p:spPr>
          <a:xfrm>
            <a:off x="35496" y="274638"/>
            <a:ext cx="9001000" cy="1143000"/>
          </a:xfrm>
        </p:spPr>
        <p:txBody>
          <a:bodyPr/>
          <a:lstStyle/>
          <a:p>
            <a:r>
              <a:rPr lang="fr-FR" dirty="0"/>
              <a:t>Sommaire</a:t>
            </a:r>
          </a:p>
        </p:txBody>
      </p:sp>
      <p:sp>
        <p:nvSpPr>
          <p:cNvPr id="15" name="Rectangle à coins arrondis 8">
            <a:hlinkClick r:id="rId3" action="ppaction://hlinksldjump"/>
            <a:extLst>
              <a:ext uri="{FF2B5EF4-FFF2-40B4-BE49-F238E27FC236}">
                <a16:creationId xmlns:a16="http://schemas.microsoft.com/office/drawing/2014/main" id="{3FFEC11A-25B4-EEF1-39B7-43A9290C31A1}"/>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
        <p:nvSpPr>
          <p:cNvPr id="16" name="Rectangle à coins arrondis 27">
            <a:hlinkClick r:id="rId4" action="ppaction://hlinksldjump"/>
            <a:extLst>
              <a:ext uri="{FF2B5EF4-FFF2-40B4-BE49-F238E27FC236}">
                <a16:creationId xmlns:a16="http://schemas.microsoft.com/office/drawing/2014/main" id="{FF001F11-533A-41A4-C36D-BC141F1ED0B2}"/>
              </a:ext>
            </a:extLst>
          </p:cNvPr>
          <p:cNvSpPr/>
          <p:nvPr/>
        </p:nvSpPr>
        <p:spPr>
          <a:xfrm>
            <a:off x="2880929" y="4187416"/>
            <a:ext cx="1320214" cy="60032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Employé Barman</a:t>
            </a:r>
          </a:p>
        </p:txBody>
      </p:sp>
      <p:sp>
        <p:nvSpPr>
          <p:cNvPr id="20" name="Rectangle à coins arrondis 28">
            <a:hlinkClick r:id="rId5" action="ppaction://hlinksldjump"/>
            <a:extLst>
              <a:ext uri="{FF2B5EF4-FFF2-40B4-BE49-F238E27FC236}">
                <a16:creationId xmlns:a16="http://schemas.microsoft.com/office/drawing/2014/main" id="{466A29BF-BBDB-55C4-85C5-9C1ADD484C5D}"/>
              </a:ext>
            </a:extLst>
          </p:cNvPr>
          <p:cNvSpPr/>
          <p:nvPr/>
        </p:nvSpPr>
        <p:spPr>
          <a:xfrm>
            <a:off x="2880930" y="4869160"/>
            <a:ext cx="850395"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Pâtissier</a:t>
            </a:r>
          </a:p>
        </p:txBody>
      </p:sp>
      <p:sp>
        <p:nvSpPr>
          <p:cNvPr id="21" name="Rectangle à coins arrondis 31">
            <a:hlinkClick r:id="rId6" action="ppaction://hlinksldjump"/>
            <a:extLst>
              <a:ext uri="{FF2B5EF4-FFF2-40B4-BE49-F238E27FC236}">
                <a16:creationId xmlns:a16="http://schemas.microsoft.com/office/drawing/2014/main" id="{A13B4EA0-4878-F39E-0FDD-F26B932C5ED6}"/>
              </a:ext>
            </a:extLst>
          </p:cNvPr>
          <p:cNvSpPr/>
          <p:nvPr/>
        </p:nvSpPr>
        <p:spPr>
          <a:xfrm>
            <a:off x="3829361" y="4869160"/>
            <a:ext cx="941196"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Boulanger</a:t>
            </a:r>
          </a:p>
        </p:txBody>
      </p:sp>
      <p:sp>
        <p:nvSpPr>
          <p:cNvPr id="24" name="Rectangle à coins arrondis 32">
            <a:hlinkClick r:id="rId7" action="ppaction://hlinksldjump"/>
            <a:extLst>
              <a:ext uri="{FF2B5EF4-FFF2-40B4-BE49-F238E27FC236}">
                <a16:creationId xmlns:a16="http://schemas.microsoft.com/office/drawing/2014/main" id="{4A4C2CBF-BEC5-0C5A-6F2E-0A3F19991869}"/>
              </a:ext>
            </a:extLst>
          </p:cNvPr>
          <p:cNvSpPr/>
          <p:nvPr/>
        </p:nvSpPr>
        <p:spPr>
          <a:xfrm>
            <a:off x="4868592" y="4869160"/>
            <a:ext cx="724071"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Cuisine</a:t>
            </a:r>
          </a:p>
        </p:txBody>
      </p:sp>
      <p:sp>
        <p:nvSpPr>
          <p:cNvPr id="25" name="Rectangle à coins arrondis 33">
            <a:hlinkClick r:id="rId8" action="ppaction://hlinksldjump"/>
            <a:extLst>
              <a:ext uri="{FF2B5EF4-FFF2-40B4-BE49-F238E27FC236}">
                <a16:creationId xmlns:a16="http://schemas.microsoft.com/office/drawing/2014/main" id="{3D174D43-FF55-3A0F-B528-0EF31C28BD3A}"/>
              </a:ext>
            </a:extLst>
          </p:cNvPr>
          <p:cNvSpPr/>
          <p:nvPr/>
        </p:nvSpPr>
        <p:spPr>
          <a:xfrm>
            <a:off x="2880930" y="5445224"/>
            <a:ext cx="1320213"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 </a:t>
            </a:r>
            <a:r>
              <a:rPr lang="fr-FR" sz="1200" dirty="0"/>
              <a:t>Crémier-fromager</a:t>
            </a:r>
          </a:p>
        </p:txBody>
      </p:sp>
      <p:sp>
        <p:nvSpPr>
          <p:cNvPr id="30" name="Rectangle à coins arrondis 34">
            <a:hlinkClick r:id="rId9" action="ppaction://hlinksldjump"/>
            <a:extLst>
              <a:ext uri="{FF2B5EF4-FFF2-40B4-BE49-F238E27FC236}">
                <a16:creationId xmlns:a16="http://schemas.microsoft.com/office/drawing/2014/main" id="{05F43C6F-3CD5-541B-7EFB-912AE44E85E3}"/>
              </a:ext>
            </a:extLst>
          </p:cNvPr>
          <p:cNvSpPr/>
          <p:nvPr/>
        </p:nvSpPr>
        <p:spPr>
          <a:xfrm>
            <a:off x="4276891" y="5445224"/>
            <a:ext cx="1308246"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 CS </a:t>
            </a:r>
            <a:r>
              <a:rPr lang="fr-FR" sz="1200" dirty="0"/>
              <a:t>Hôtel-Café-restaurant</a:t>
            </a:r>
          </a:p>
        </p:txBody>
      </p:sp>
      <p:sp>
        <p:nvSpPr>
          <p:cNvPr id="31" name="Rectangle à coins arrondis 44">
            <a:hlinkClick r:id="rId10" action="ppaction://hlinksldjump"/>
            <a:extLst>
              <a:ext uri="{FF2B5EF4-FFF2-40B4-BE49-F238E27FC236}">
                <a16:creationId xmlns:a16="http://schemas.microsoft.com/office/drawing/2014/main" id="{44E092A3-C711-DDA3-7691-8977BCA5AC6A}"/>
              </a:ext>
            </a:extLst>
          </p:cNvPr>
          <p:cNvSpPr/>
          <p:nvPr/>
        </p:nvSpPr>
        <p:spPr>
          <a:xfrm>
            <a:off x="5668410" y="4196829"/>
            <a:ext cx="2117922" cy="82809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Pâtissier Glacier Chocolatier Confiseur spécialisé</a:t>
            </a:r>
          </a:p>
        </p:txBody>
      </p:sp>
      <p:sp>
        <p:nvSpPr>
          <p:cNvPr id="36" name="Rectangle à coins arrondis 45">
            <a:hlinkClick r:id="rId11" action="ppaction://hlinksldjump"/>
            <a:extLst>
              <a:ext uri="{FF2B5EF4-FFF2-40B4-BE49-F238E27FC236}">
                <a16:creationId xmlns:a16="http://schemas.microsoft.com/office/drawing/2014/main" id="{F3D6DB33-0D48-3531-22BD-35967D3A5EAA}"/>
              </a:ext>
            </a:extLst>
          </p:cNvPr>
          <p:cNvSpPr/>
          <p:nvPr/>
        </p:nvSpPr>
        <p:spPr>
          <a:xfrm>
            <a:off x="5668411" y="5121189"/>
            <a:ext cx="2117922" cy="82809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Pâtisserie boulangère</a:t>
            </a:r>
          </a:p>
        </p:txBody>
      </p:sp>
      <p:sp>
        <p:nvSpPr>
          <p:cNvPr id="37" name="Rectangle à coins arrondis 47">
            <a:hlinkClick r:id="rId6" action="ppaction://hlinksldjump"/>
            <a:extLst>
              <a:ext uri="{FF2B5EF4-FFF2-40B4-BE49-F238E27FC236}">
                <a16:creationId xmlns:a16="http://schemas.microsoft.com/office/drawing/2014/main" id="{2DD832E7-A911-A19B-830D-B82C69A56DD2}"/>
              </a:ext>
            </a:extLst>
          </p:cNvPr>
          <p:cNvSpPr/>
          <p:nvPr/>
        </p:nvSpPr>
        <p:spPr>
          <a:xfrm>
            <a:off x="7862079" y="4188982"/>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Boulanger</a:t>
            </a:r>
          </a:p>
        </p:txBody>
      </p:sp>
      <p:sp>
        <p:nvSpPr>
          <p:cNvPr id="40" name="Rectangle à coins arrondis 48">
            <a:hlinkClick r:id="rId5" action="ppaction://hlinksldjump"/>
            <a:extLst>
              <a:ext uri="{FF2B5EF4-FFF2-40B4-BE49-F238E27FC236}">
                <a16:creationId xmlns:a16="http://schemas.microsoft.com/office/drawing/2014/main" id="{CE79676C-A1F1-C221-381C-16AF7EF38AED}"/>
              </a:ext>
            </a:extLst>
          </p:cNvPr>
          <p:cNvSpPr/>
          <p:nvPr/>
        </p:nvSpPr>
        <p:spPr>
          <a:xfrm>
            <a:off x="7871026" y="4637733"/>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Pâtissier</a:t>
            </a:r>
          </a:p>
        </p:txBody>
      </p:sp>
      <p:sp>
        <p:nvSpPr>
          <p:cNvPr id="55" name="Rectangle à coins arrondis 49">
            <a:hlinkClick r:id="rId7" action="ppaction://hlinksldjump"/>
            <a:extLst>
              <a:ext uri="{FF2B5EF4-FFF2-40B4-BE49-F238E27FC236}">
                <a16:creationId xmlns:a16="http://schemas.microsoft.com/office/drawing/2014/main" id="{B1B1F8DC-88D7-E3A6-BF03-A84797E00EDD}"/>
              </a:ext>
            </a:extLst>
          </p:cNvPr>
          <p:cNvSpPr/>
          <p:nvPr/>
        </p:nvSpPr>
        <p:spPr>
          <a:xfrm>
            <a:off x="7862079" y="5086484"/>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Cuisine</a:t>
            </a:r>
          </a:p>
        </p:txBody>
      </p:sp>
      <p:sp>
        <p:nvSpPr>
          <p:cNvPr id="56" name="Rectangle à coins arrondis 50">
            <a:hlinkClick r:id="rId9" action="ppaction://hlinksldjump"/>
            <a:extLst>
              <a:ext uri="{FF2B5EF4-FFF2-40B4-BE49-F238E27FC236}">
                <a16:creationId xmlns:a16="http://schemas.microsoft.com/office/drawing/2014/main" id="{548C0351-1A2A-C569-9765-C37FA9A33B95}"/>
              </a:ext>
            </a:extLst>
          </p:cNvPr>
          <p:cNvSpPr/>
          <p:nvPr/>
        </p:nvSpPr>
        <p:spPr>
          <a:xfrm>
            <a:off x="7862079" y="5535234"/>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CS Restaurant</a:t>
            </a:r>
          </a:p>
        </p:txBody>
      </p:sp>
      <p:sp>
        <p:nvSpPr>
          <p:cNvPr id="57" name="Rectangle à coins arrondis 27">
            <a:hlinkClick r:id="rId12" action="ppaction://hlinksldjump"/>
            <a:extLst>
              <a:ext uri="{FF2B5EF4-FFF2-40B4-BE49-F238E27FC236}">
                <a16:creationId xmlns:a16="http://schemas.microsoft.com/office/drawing/2014/main" id="{9DF9E3D9-01AF-9BF9-6ADF-4AA40D7F77D2}"/>
              </a:ext>
            </a:extLst>
          </p:cNvPr>
          <p:cNvSpPr/>
          <p:nvPr/>
        </p:nvSpPr>
        <p:spPr>
          <a:xfrm>
            <a:off x="4250161" y="4196828"/>
            <a:ext cx="1320213" cy="60032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Employé Traiteur</a:t>
            </a:r>
          </a:p>
        </p:txBody>
      </p:sp>
      <p:sp>
        <p:nvSpPr>
          <p:cNvPr id="58" name="Rectangle à coins arrondis 6">
            <a:hlinkClick r:id="rId13" action="ppaction://hlinksldjump"/>
            <a:extLst>
              <a:ext uri="{FF2B5EF4-FFF2-40B4-BE49-F238E27FC236}">
                <a16:creationId xmlns:a16="http://schemas.microsoft.com/office/drawing/2014/main" id="{3A5A8141-9FC9-95A7-FD43-D4857708B393}"/>
              </a:ext>
            </a:extLst>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
        <p:nvSpPr>
          <p:cNvPr id="59" name="Rectangle à coins arrondis 12">
            <a:hlinkClick r:id="rId14" action="ppaction://hlinksldjump"/>
            <a:extLst>
              <a:ext uri="{FF2B5EF4-FFF2-40B4-BE49-F238E27FC236}">
                <a16:creationId xmlns:a16="http://schemas.microsoft.com/office/drawing/2014/main" id="{81C239A3-5DF1-613E-5DEE-B12C648DBBC4}"/>
              </a:ext>
            </a:extLst>
          </p:cNvPr>
          <p:cNvSpPr/>
          <p:nvPr/>
        </p:nvSpPr>
        <p:spPr>
          <a:xfrm>
            <a:off x="1123882" y="1269826"/>
            <a:ext cx="855830" cy="63143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br>
              <a:rPr lang="fr-FR" sz="1200" dirty="0"/>
            </a:br>
            <a:r>
              <a:rPr lang="fr-FR" sz="1200" dirty="0"/>
              <a:t>Tourisme</a:t>
            </a:r>
          </a:p>
        </p:txBody>
      </p:sp>
      <p:sp>
        <p:nvSpPr>
          <p:cNvPr id="60" name="Rectangle à coins arrondis 13">
            <a:hlinkClick r:id="rId15" action="ppaction://hlinksldjump"/>
            <a:extLst>
              <a:ext uri="{FF2B5EF4-FFF2-40B4-BE49-F238E27FC236}">
                <a16:creationId xmlns:a16="http://schemas.microsoft.com/office/drawing/2014/main" id="{DD5EFE98-0DEF-7E39-1FDB-8CD5326003A1}"/>
              </a:ext>
            </a:extLst>
          </p:cNvPr>
          <p:cNvSpPr/>
          <p:nvPr/>
        </p:nvSpPr>
        <p:spPr>
          <a:xfrm>
            <a:off x="2051719" y="1281743"/>
            <a:ext cx="949813" cy="61203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MHR </a:t>
            </a:r>
          </a:p>
          <a:p>
            <a:pPr algn="ctr"/>
            <a:r>
              <a:rPr lang="fr-FR" sz="1200" dirty="0"/>
              <a:t>A – B - C</a:t>
            </a:r>
          </a:p>
        </p:txBody>
      </p:sp>
      <p:sp>
        <p:nvSpPr>
          <p:cNvPr id="61" name="Rectangle à coins arrondis 16">
            <a:hlinkClick r:id="rId15" action="ppaction://hlinksldjump"/>
            <a:extLst>
              <a:ext uri="{FF2B5EF4-FFF2-40B4-BE49-F238E27FC236}">
                <a16:creationId xmlns:a16="http://schemas.microsoft.com/office/drawing/2014/main" id="{7FCCC056-2F2E-6C6B-7C7D-BF70F48D3B8A}"/>
              </a:ext>
            </a:extLst>
          </p:cNvPr>
          <p:cNvSpPr/>
          <p:nvPr/>
        </p:nvSpPr>
        <p:spPr>
          <a:xfrm>
            <a:off x="5668411" y="1292478"/>
            <a:ext cx="2117922" cy="60878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 </a:t>
            </a:r>
            <a:r>
              <a:rPr lang="fr-FR" sz="1200" dirty="0"/>
              <a:t>MHR </a:t>
            </a:r>
          </a:p>
          <a:p>
            <a:pPr algn="ctr"/>
            <a:r>
              <a:rPr lang="fr-FR" sz="1200" dirty="0"/>
              <a:t>A – B - C</a:t>
            </a:r>
          </a:p>
        </p:txBody>
      </p:sp>
      <p:sp>
        <p:nvSpPr>
          <p:cNvPr id="62" name="Rectangle à coins arrondis 13">
            <a:hlinkClick r:id="rId16" action="ppaction://hlinksldjump"/>
            <a:extLst>
              <a:ext uri="{FF2B5EF4-FFF2-40B4-BE49-F238E27FC236}">
                <a16:creationId xmlns:a16="http://schemas.microsoft.com/office/drawing/2014/main" id="{E05017CC-A9A5-4A99-BE10-9A6718F65EAD}"/>
              </a:ext>
            </a:extLst>
          </p:cNvPr>
          <p:cNvSpPr/>
          <p:nvPr/>
        </p:nvSpPr>
        <p:spPr>
          <a:xfrm>
            <a:off x="3075273" y="1281742"/>
            <a:ext cx="704640" cy="61203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p>
          <a:p>
            <a:pPr algn="ctr"/>
            <a:r>
              <a:rPr lang="fr-FR" sz="1200" dirty="0"/>
              <a:t>MHR A</a:t>
            </a:r>
          </a:p>
        </p:txBody>
      </p:sp>
      <p:sp>
        <p:nvSpPr>
          <p:cNvPr id="63" name="Rectangle à coins arrondis 13">
            <a:hlinkClick r:id="rId17" action="ppaction://hlinksldjump"/>
            <a:extLst>
              <a:ext uri="{FF2B5EF4-FFF2-40B4-BE49-F238E27FC236}">
                <a16:creationId xmlns:a16="http://schemas.microsoft.com/office/drawing/2014/main" id="{D1F749A6-B940-55E5-68F8-C8D42FBA6F45}"/>
              </a:ext>
            </a:extLst>
          </p:cNvPr>
          <p:cNvSpPr/>
          <p:nvPr/>
        </p:nvSpPr>
        <p:spPr>
          <a:xfrm>
            <a:off x="3900632" y="1289231"/>
            <a:ext cx="704640" cy="61203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p>
          <a:p>
            <a:pPr algn="ctr"/>
            <a:r>
              <a:rPr lang="fr-FR" sz="1200" dirty="0"/>
              <a:t>MHR B</a:t>
            </a:r>
          </a:p>
        </p:txBody>
      </p:sp>
      <p:sp>
        <p:nvSpPr>
          <p:cNvPr id="64" name="Rectangle à coins arrondis 13">
            <a:hlinkClick r:id="rId18" action="ppaction://hlinksldjump"/>
            <a:extLst>
              <a:ext uri="{FF2B5EF4-FFF2-40B4-BE49-F238E27FC236}">
                <a16:creationId xmlns:a16="http://schemas.microsoft.com/office/drawing/2014/main" id="{B3E3EC3C-2820-007E-B0F7-5CC6CE5EE9FB}"/>
              </a:ext>
            </a:extLst>
          </p:cNvPr>
          <p:cNvSpPr/>
          <p:nvPr/>
        </p:nvSpPr>
        <p:spPr>
          <a:xfrm>
            <a:off x="4725991" y="1281742"/>
            <a:ext cx="704640" cy="61952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p>
          <a:p>
            <a:pPr algn="ctr"/>
            <a:r>
              <a:rPr lang="fr-FR" sz="1200" dirty="0"/>
              <a:t>MHR C</a:t>
            </a:r>
          </a:p>
        </p:txBody>
      </p:sp>
      <p:sp>
        <p:nvSpPr>
          <p:cNvPr id="65" name="Rectangle à coins arrondis 7">
            <a:hlinkClick r:id="rId19" action="ppaction://hlinksldjump"/>
            <a:extLst>
              <a:ext uri="{FF2B5EF4-FFF2-40B4-BE49-F238E27FC236}">
                <a16:creationId xmlns:a16="http://schemas.microsoft.com/office/drawing/2014/main" id="{71064ABD-B7AC-623F-DF39-FA4A9842DDEF}"/>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66" name="Rectangle à coins arrondis 17">
            <a:hlinkClick r:id="rId20" action="ppaction://hlinksldjump"/>
            <a:extLst>
              <a:ext uri="{FF2B5EF4-FFF2-40B4-BE49-F238E27FC236}">
                <a16:creationId xmlns:a16="http://schemas.microsoft.com/office/drawing/2014/main" id="{EA9E93B8-EC8F-966D-4135-DAC31DA8F933}"/>
              </a:ext>
            </a:extLst>
          </p:cNvPr>
          <p:cNvSpPr/>
          <p:nvPr/>
        </p:nvSpPr>
        <p:spPr>
          <a:xfrm>
            <a:off x="1123882" y="2015602"/>
            <a:ext cx="2043033" cy="627130"/>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Mise à niveau </a:t>
            </a:r>
            <a:r>
              <a:rPr lang="fr-FR" sz="1200" dirty="0"/>
              <a:t>en Hôtellerie-restauration</a:t>
            </a:r>
          </a:p>
        </p:txBody>
      </p:sp>
      <p:sp>
        <p:nvSpPr>
          <p:cNvPr id="67" name="Rectangle à coins arrondis 18">
            <a:hlinkClick r:id="rId21" action="ppaction://hlinksldjump"/>
            <a:extLst>
              <a:ext uri="{FF2B5EF4-FFF2-40B4-BE49-F238E27FC236}">
                <a16:creationId xmlns:a16="http://schemas.microsoft.com/office/drawing/2014/main" id="{CE30FF77-D872-4813-44DE-53F3004A8B34}"/>
              </a:ext>
            </a:extLst>
          </p:cNvPr>
          <p:cNvSpPr/>
          <p:nvPr/>
        </p:nvSpPr>
        <p:spPr>
          <a:xfrm>
            <a:off x="3264952" y="2001112"/>
            <a:ext cx="2307634" cy="627130"/>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Mention complémentaire </a:t>
            </a:r>
          </a:p>
          <a:p>
            <a:pPr algn="ctr"/>
            <a:r>
              <a:rPr lang="fr-FR" sz="1200" dirty="0"/>
              <a:t>Accueil-Réception</a:t>
            </a:r>
          </a:p>
        </p:txBody>
      </p:sp>
      <p:sp>
        <p:nvSpPr>
          <p:cNvPr id="68" name="Rectangle à coins arrondis 21">
            <a:hlinkClick r:id="rId22" action="ppaction://hlinksldjump"/>
            <a:extLst>
              <a:ext uri="{FF2B5EF4-FFF2-40B4-BE49-F238E27FC236}">
                <a16:creationId xmlns:a16="http://schemas.microsoft.com/office/drawing/2014/main" id="{3CB7C648-9DCD-3928-176B-7E1574D3120B}"/>
              </a:ext>
            </a:extLst>
          </p:cNvPr>
          <p:cNvSpPr/>
          <p:nvPr/>
        </p:nvSpPr>
        <p:spPr>
          <a:xfrm>
            <a:off x="1111884" y="2710520"/>
            <a:ext cx="2043033" cy="1010313"/>
          </a:xfrm>
          <a:prstGeom prst="roundRect">
            <a:avLst>
              <a:gd name="adj" fmla="val 11276"/>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STHR</a:t>
            </a:r>
          </a:p>
          <a:p>
            <a:pPr algn="ctr"/>
            <a:r>
              <a:rPr lang="fr-FR" sz="1200" b="1" dirty="0"/>
              <a:t>S</a:t>
            </a:r>
            <a:r>
              <a:rPr lang="fr-FR" sz="1200" dirty="0"/>
              <a:t>ciences et Technologies de l’</a:t>
            </a:r>
            <a:r>
              <a:rPr lang="fr-FR" sz="1200" b="1" dirty="0"/>
              <a:t>H</a:t>
            </a:r>
            <a:r>
              <a:rPr lang="fr-FR" sz="1200" dirty="0"/>
              <a:t>ôtellerie et de la </a:t>
            </a:r>
            <a:r>
              <a:rPr lang="fr-FR" sz="1200" b="1" dirty="0"/>
              <a:t>R</a:t>
            </a:r>
            <a:r>
              <a:rPr lang="fr-FR" sz="1200" dirty="0"/>
              <a:t>estauration</a:t>
            </a:r>
          </a:p>
        </p:txBody>
      </p:sp>
      <p:sp>
        <p:nvSpPr>
          <p:cNvPr id="69" name="Rectangle à coins arrondis 22">
            <a:hlinkClick r:id="rId23" action="ppaction://hlinksldjump"/>
            <a:extLst>
              <a:ext uri="{FF2B5EF4-FFF2-40B4-BE49-F238E27FC236}">
                <a16:creationId xmlns:a16="http://schemas.microsoft.com/office/drawing/2014/main" id="{111A22F8-41C0-995C-4FF5-D7B58E197B65}"/>
              </a:ext>
            </a:extLst>
          </p:cNvPr>
          <p:cNvSpPr/>
          <p:nvPr/>
        </p:nvSpPr>
        <p:spPr>
          <a:xfrm>
            <a:off x="3283379" y="2710521"/>
            <a:ext cx="2289207" cy="50354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C</a:t>
            </a:r>
            <a:r>
              <a:rPr lang="fr-FR" sz="1200" dirty="0"/>
              <a:t>ommercialisation </a:t>
            </a:r>
          </a:p>
          <a:p>
            <a:pPr algn="ctr"/>
            <a:r>
              <a:rPr lang="fr-FR" sz="1200" dirty="0"/>
              <a:t>et </a:t>
            </a:r>
            <a:r>
              <a:rPr lang="fr-FR" sz="1200" b="1" dirty="0"/>
              <a:t>S</a:t>
            </a:r>
            <a:r>
              <a:rPr lang="fr-FR" sz="1200" dirty="0"/>
              <a:t>ervices en </a:t>
            </a:r>
            <a:r>
              <a:rPr lang="fr-FR" sz="1200" b="1" dirty="0"/>
              <a:t>R</a:t>
            </a:r>
            <a:r>
              <a:rPr lang="fr-FR" sz="1200" dirty="0"/>
              <a:t>estauration</a:t>
            </a:r>
          </a:p>
        </p:txBody>
      </p:sp>
      <p:sp>
        <p:nvSpPr>
          <p:cNvPr id="70" name="Rectangle à coins arrondis 25">
            <a:hlinkClick r:id="rId24" action="ppaction://hlinksldjump"/>
            <a:extLst>
              <a:ext uri="{FF2B5EF4-FFF2-40B4-BE49-F238E27FC236}">
                <a16:creationId xmlns:a16="http://schemas.microsoft.com/office/drawing/2014/main" id="{73CEA2F2-F246-DE1D-5DB7-FCCC91470C0F}"/>
              </a:ext>
            </a:extLst>
          </p:cNvPr>
          <p:cNvSpPr/>
          <p:nvPr/>
        </p:nvSpPr>
        <p:spPr>
          <a:xfrm>
            <a:off x="3283380" y="3296348"/>
            <a:ext cx="2289206" cy="36003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a:t>
            </a:r>
            <a:r>
              <a:rPr lang="fr-FR" sz="1200" dirty="0"/>
              <a:t>Cuisine</a:t>
            </a:r>
          </a:p>
        </p:txBody>
      </p:sp>
      <p:sp>
        <p:nvSpPr>
          <p:cNvPr id="71" name="Rectangle à coins arrondis 26">
            <a:hlinkClick r:id="rId25" action="ppaction://hlinksldjump"/>
            <a:extLst>
              <a:ext uri="{FF2B5EF4-FFF2-40B4-BE49-F238E27FC236}">
                <a16:creationId xmlns:a16="http://schemas.microsoft.com/office/drawing/2014/main" id="{0A6FCD32-006A-F64D-FCAE-569E23175C87}"/>
              </a:ext>
            </a:extLst>
          </p:cNvPr>
          <p:cNvSpPr/>
          <p:nvPr/>
        </p:nvSpPr>
        <p:spPr>
          <a:xfrm>
            <a:off x="3283381" y="3738665"/>
            <a:ext cx="2289206" cy="386157"/>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a:t>
            </a:r>
            <a:r>
              <a:rPr lang="fr-FR" sz="1200" dirty="0"/>
              <a:t>Boulanger Pâtissier</a:t>
            </a:r>
          </a:p>
        </p:txBody>
      </p:sp>
      <p:sp>
        <p:nvSpPr>
          <p:cNvPr id="72" name="Rectangle à coins arrondis 40">
            <a:hlinkClick r:id="rId23" action="ppaction://hlinksldjump"/>
            <a:extLst>
              <a:ext uri="{FF2B5EF4-FFF2-40B4-BE49-F238E27FC236}">
                <a16:creationId xmlns:a16="http://schemas.microsoft.com/office/drawing/2014/main" id="{3769EB61-CB87-96AC-C745-37F6C3AB104B}"/>
              </a:ext>
            </a:extLst>
          </p:cNvPr>
          <p:cNvSpPr/>
          <p:nvPr/>
        </p:nvSpPr>
        <p:spPr>
          <a:xfrm>
            <a:off x="5668411" y="2015602"/>
            <a:ext cx="2117922" cy="490027"/>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C</a:t>
            </a:r>
            <a:r>
              <a:rPr lang="fr-FR" sz="1200" dirty="0"/>
              <a:t>ommercialisation </a:t>
            </a:r>
          </a:p>
          <a:p>
            <a:pPr algn="ctr"/>
            <a:r>
              <a:rPr lang="fr-FR" sz="1200" dirty="0"/>
              <a:t>et </a:t>
            </a:r>
            <a:r>
              <a:rPr lang="fr-FR" sz="1200" b="1" dirty="0"/>
              <a:t>S</a:t>
            </a:r>
            <a:r>
              <a:rPr lang="fr-FR" sz="1200" dirty="0"/>
              <a:t>ervices en </a:t>
            </a:r>
            <a:r>
              <a:rPr lang="fr-FR" sz="1200" b="1" dirty="0"/>
              <a:t>R</a:t>
            </a:r>
            <a:r>
              <a:rPr lang="fr-FR" sz="1200" dirty="0"/>
              <a:t>estauration</a:t>
            </a:r>
          </a:p>
        </p:txBody>
      </p:sp>
      <p:sp>
        <p:nvSpPr>
          <p:cNvPr id="73" name="Rectangle à coins arrondis 41">
            <a:hlinkClick r:id="rId24" action="ppaction://hlinksldjump"/>
            <a:extLst>
              <a:ext uri="{FF2B5EF4-FFF2-40B4-BE49-F238E27FC236}">
                <a16:creationId xmlns:a16="http://schemas.microsoft.com/office/drawing/2014/main" id="{8543AFD7-7BD5-1BDE-24F4-19FD8F99C943}"/>
              </a:ext>
            </a:extLst>
          </p:cNvPr>
          <p:cNvSpPr/>
          <p:nvPr/>
        </p:nvSpPr>
        <p:spPr>
          <a:xfrm>
            <a:off x="5668411" y="3285745"/>
            <a:ext cx="2117922" cy="36003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a:t>
            </a:r>
            <a:r>
              <a:rPr lang="fr-FR" sz="1200" dirty="0"/>
              <a:t>Cuisine</a:t>
            </a:r>
          </a:p>
        </p:txBody>
      </p:sp>
      <p:sp>
        <p:nvSpPr>
          <p:cNvPr id="74" name="Rectangle à coins arrondis 42">
            <a:hlinkClick r:id="rId26" action="ppaction://hlinksldjump"/>
            <a:extLst>
              <a:ext uri="{FF2B5EF4-FFF2-40B4-BE49-F238E27FC236}">
                <a16:creationId xmlns:a16="http://schemas.microsoft.com/office/drawing/2014/main" id="{0E9158E9-598B-D842-B787-F41A8EB4F513}"/>
              </a:ext>
            </a:extLst>
          </p:cNvPr>
          <p:cNvSpPr/>
          <p:nvPr/>
        </p:nvSpPr>
        <p:spPr>
          <a:xfrm>
            <a:off x="5668411" y="3720834"/>
            <a:ext cx="2117922" cy="386157"/>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Brevet Professionnel </a:t>
            </a:r>
            <a:r>
              <a:rPr lang="fr-FR" sz="1200" dirty="0"/>
              <a:t>Boulanger</a:t>
            </a:r>
          </a:p>
        </p:txBody>
      </p:sp>
      <p:sp>
        <p:nvSpPr>
          <p:cNvPr id="75" name="Rectangle à coins arrondis 43">
            <a:hlinkClick r:id="rId27" action="ppaction://hlinksldjump"/>
            <a:extLst>
              <a:ext uri="{FF2B5EF4-FFF2-40B4-BE49-F238E27FC236}">
                <a16:creationId xmlns:a16="http://schemas.microsoft.com/office/drawing/2014/main" id="{41C67A13-AEC8-31FA-DD2F-7F077B0092E8}"/>
              </a:ext>
            </a:extLst>
          </p:cNvPr>
          <p:cNvSpPr/>
          <p:nvPr/>
        </p:nvSpPr>
        <p:spPr>
          <a:xfrm>
            <a:off x="5668411" y="2580680"/>
            <a:ext cx="2117922" cy="630014"/>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Brevet Technique des Métiers </a:t>
            </a:r>
            <a:r>
              <a:rPr lang="fr-FR" sz="1200" dirty="0"/>
              <a:t>Pâtissier  Confiseur</a:t>
            </a:r>
          </a:p>
          <a:p>
            <a:pPr algn="ctr"/>
            <a:r>
              <a:rPr lang="fr-FR" sz="1200" dirty="0"/>
              <a:t>Glacier Traiteur </a:t>
            </a:r>
          </a:p>
        </p:txBody>
      </p:sp>
      <p:sp>
        <p:nvSpPr>
          <p:cNvPr id="76" name="ZoneTexte 75">
            <a:extLst>
              <a:ext uri="{FF2B5EF4-FFF2-40B4-BE49-F238E27FC236}">
                <a16:creationId xmlns:a16="http://schemas.microsoft.com/office/drawing/2014/main" id="{C836453B-5AAD-9608-B675-9C4DF9BEE783}"/>
              </a:ext>
            </a:extLst>
          </p:cNvPr>
          <p:cNvSpPr txBox="1"/>
          <p:nvPr/>
        </p:nvSpPr>
        <p:spPr>
          <a:xfrm>
            <a:off x="46064" y="6453336"/>
            <a:ext cx="8977090" cy="369332"/>
          </a:xfrm>
          <a:prstGeom prst="rect">
            <a:avLst/>
          </a:prstGeom>
          <a:noFill/>
        </p:spPr>
        <p:txBody>
          <a:bodyPr wrap="square" rtlCol="0">
            <a:spAutoFit/>
          </a:bodyPr>
          <a:lstStyle/>
          <a:p>
            <a:pPr algn="ctr"/>
            <a:r>
              <a:rPr lang="fr-FR" dirty="0"/>
              <a:t>Cliquez sur une formation ou sur le niveau désiré</a:t>
            </a:r>
          </a:p>
        </p:txBody>
      </p:sp>
    </p:spTree>
    <p:extLst>
      <p:ext uri="{BB962C8B-B14F-4D97-AF65-F5344CB8AC3E}">
        <p14:creationId xmlns:p14="http://schemas.microsoft.com/office/powerpoint/2010/main" val="1552891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7AFE2C-92E4-F742-BDC8-1B60B71FE017}"/>
              </a:ext>
            </a:extLst>
          </p:cNvPr>
          <p:cNvSpPr>
            <a:spLocks noGrp="1"/>
          </p:cNvSpPr>
          <p:nvPr>
            <p:ph type="title"/>
          </p:nvPr>
        </p:nvSpPr>
        <p:spPr/>
        <p:txBody>
          <a:bodyPr>
            <a:normAutofit fontScale="90000"/>
          </a:bodyPr>
          <a:lstStyle/>
          <a:p>
            <a:r>
              <a:rPr lang="fr-FR" dirty="0"/>
              <a:t>MC</a:t>
            </a:r>
            <a:br>
              <a:rPr lang="fr-FR" dirty="0"/>
            </a:br>
            <a:r>
              <a:rPr lang="fr-FR" dirty="0"/>
              <a:t>Employé Traiteur</a:t>
            </a:r>
          </a:p>
        </p:txBody>
      </p:sp>
      <p:sp>
        <p:nvSpPr>
          <p:cNvPr id="6" name="Espace réservé du contenu 5">
            <a:extLst>
              <a:ext uri="{FF2B5EF4-FFF2-40B4-BE49-F238E27FC236}">
                <a16:creationId xmlns:a16="http://schemas.microsoft.com/office/drawing/2014/main" id="{B7C1AD48-87BF-6252-A4AD-0F5EF50F4F52}"/>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b="1" dirty="0"/>
              <a:t>L'employé traiteur</a:t>
            </a:r>
            <a:r>
              <a:rPr lang="fr-FR" sz="1600" dirty="0"/>
              <a:t> réalise des repas destinés à la vente en magasin ou à la livraison à domicile. Il exerce à la fois des fonctions de fabrication et de vente. </a:t>
            </a:r>
          </a:p>
          <a:p>
            <a:pPr marL="0" indent="0" algn="just">
              <a:buNone/>
            </a:pPr>
            <a:r>
              <a:rPr lang="fr-FR" sz="1600" b="1" dirty="0"/>
              <a:t>En fabrication, </a:t>
            </a:r>
            <a:r>
              <a:rPr lang="fr-FR" sz="1600" dirty="0"/>
              <a:t>il cuisine les produits, réalise des assemblages. Il prépare les appareils, les fonds et les sauces, confectionne des pâtisseries salées ou sucrées. Il décore les plats puis les conditionne pour le stockage avant la vente. Il doit être à même d'organiser son travail de manière à assurer la bonne conservation des produits, d'appliquer les règles d'hygiène et de gérer les stocks. </a:t>
            </a:r>
          </a:p>
          <a:p>
            <a:pPr marL="0" indent="0" algn="just">
              <a:buNone/>
            </a:pPr>
            <a:r>
              <a:rPr lang="fr-FR" sz="1600" b="1" dirty="0"/>
              <a:t>En vente,</a:t>
            </a:r>
            <a:r>
              <a:rPr lang="fr-FR" sz="1600" dirty="0"/>
              <a:t> il conseille les clients sur les mets et les proportions, la remise en température et la conservation. Il enregistre les commandes et les prépare. L'employé traiteur peut exercer son activité chez un traiteur (en magasin), chez un traiteur organisateur de réceptions ou dans un restaurant.</a:t>
            </a:r>
          </a:p>
        </p:txBody>
      </p:sp>
      <p:sp>
        <p:nvSpPr>
          <p:cNvPr id="3" name="Rectangle à coins arrondis 38">
            <a:hlinkClick r:id="rId2" action="ppaction://hlinksldjump"/>
            <a:extLst>
              <a:ext uri="{FF2B5EF4-FFF2-40B4-BE49-F238E27FC236}">
                <a16:creationId xmlns:a16="http://schemas.microsoft.com/office/drawing/2014/main" id="{3A99BCBA-8661-3B91-CBE4-8F9B4CCD4F7D}"/>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04BAD01F-8DDD-5F80-1A34-DDF6047445CB}"/>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4" action="ppaction://hlinksldjump"/>
            <a:extLst>
              <a:ext uri="{FF2B5EF4-FFF2-40B4-BE49-F238E27FC236}">
                <a16:creationId xmlns:a16="http://schemas.microsoft.com/office/drawing/2014/main" id="{7980142A-DD3E-A2F3-AA1F-6FEBEE175590}"/>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4088580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E78046-3055-494C-FC66-98414AB6761D}"/>
              </a:ext>
            </a:extLst>
          </p:cNvPr>
          <p:cNvSpPr>
            <a:spLocks noGrp="1"/>
          </p:cNvSpPr>
          <p:nvPr>
            <p:ph type="title"/>
          </p:nvPr>
        </p:nvSpPr>
        <p:spPr>
          <a:xfrm>
            <a:off x="457200" y="116635"/>
            <a:ext cx="8229600" cy="1740462"/>
          </a:xfrm>
        </p:spPr>
        <p:txBody>
          <a:bodyPr>
            <a:normAutofit fontScale="90000"/>
          </a:bodyPr>
          <a:lstStyle/>
          <a:p>
            <a:r>
              <a:rPr lang="fr-FR" dirty="0"/>
              <a:t>MC</a:t>
            </a:r>
            <a:br>
              <a:rPr lang="fr-FR" dirty="0"/>
            </a:br>
            <a:r>
              <a:rPr lang="fr-FR" dirty="0"/>
              <a:t>Pâtissier Glacier Chocolatier</a:t>
            </a:r>
            <a:r>
              <a:rPr lang="fr-FR" baseline="0" dirty="0"/>
              <a:t> </a:t>
            </a:r>
            <a:br>
              <a:rPr lang="fr-FR" baseline="0" dirty="0"/>
            </a:br>
            <a:r>
              <a:rPr lang="fr-FR" baseline="0" dirty="0"/>
              <a:t>Confiseur spécialisé</a:t>
            </a:r>
            <a:endParaRPr lang="fr-FR" dirty="0"/>
          </a:p>
        </p:txBody>
      </p:sp>
      <p:sp>
        <p:nvSpPr>
          <p:cNvPr id="6" name="Espace réservé du contenu 5">
            <a:extLst>
              <a:ext uri="{FF2B5EF4-FFF2-40B4-BE49-F238E27FC236}">
                <a16:creationId xmlns:a16="http://schemas.microsoft.com/office/drawing/2014/main" id="{1C35E8FB-EEF8-AE0F-4A18-451F7E8558A0}"/>
              </a:ext>
            </a:extLst>
          </p:cNvPr>
          <p:cNvSpPr>
            <a:spLocks noGrp="1"/>
          </p:cNvSpPr>
          <p:nvPr>
            <p:ph idx="1"/>
          </p:nvPr>
        </p:nvSpPr>
        <p:spPr>
          <a:xfrm>
            <a:off x="1115616" y="2132856"/>
            <a:ext cx="7571184" cy="3993307"/>
          </a:xfrm>
        </p:spPr>
        <p:txBody>
          <a:bodyPr vert="horz" lIns="91440" tIns="45720" rIns="91440" bIns="45720" rtlCol="0">
            <a:normAutofit/>
          </a:bodyPr>
          <a:lstStyle/>
          <a:p>
            <a:pPr marL="0" indent="0" algn="just">
              <a:buNone/>
            </a:pPr>
            <a:r>
              <a:rPr lang="fr-FR" sz="1600" dirty="0"/>
              <a:t>• Cette </a:t>
            </a:r>
            <a:r>
              <a:rPr lang="fr-FR" sz="1600" b="1" dirty="0"/>
              <a:t>MC renforce la spécialisation</a:t>
            </a:r>
            <a:r>
              <a:rPr lang="fr-FR" sz="1600" dirty="0"/>
              <a:t>, l'adaptabilité et la responsabilité </a:t>
            </a:r>
            <a:r>
              <a:rPr lang="fr-FR" sz="1600" b="1" dirty="0"/>
              <a:t>des titulaires du CAP</a:t>
            </a:r>
            <a:r>
              <a:rPr lang="fr-FR" sz="1600" dirty="0"/>
              <a:t>. Elle permet d'accéder aux postes de tourier, entremétier, fournier, glacier, chocolatier, confiseur et pâtissier en restauration. </a:t>
            </a:r>
          </a:p>
          <a:p>
            <a:pPr marL="0" indent="0" algn="just">
              <a:buNone/>
            </a:pPr>
            <a:r>
              <a:rPr lang="fr-FR" sz="1600" dirty="0"/>
              <a:t>• La formation permet de se perfectionner dans la production de desserts, chocolats et confiseries (praline, nougatine, etc.). Le titulaire de ce diplôme est à même de répondre à des commandes exceptionnelles, de produire un travail de qualité et de l'évaluer. Il s'occupe également de l'approvisionnement des marchandises, de la conservation des produits et de l'entretien du matériel et des équipements. </a:t>
            </a:r>
          </a:p>
          <a:p>
            <a:pPr marL="0" indent="0" algn="just">
              <a:buNone/>
            </a:pPr>
            <a:r>
              <a:rPr lang="fr-FR" sz="1600" dirty="0"/>
              <a:t>• Il travaille dans les entreprises artisanales du commerce alimentaire ou des établissements de restauration comme les salons de thé.</a:t>
            </a:r>
          </a:p>
        </p:txBody>
      </p:sp>
      <p:sp>
        <p:nvSpPr>
          <p:cNvPr id="3" name="Rectangle à coins arrondis 38">
            <a:hlinkClick r:id="rId2" action="ppaction://hlinksldjump"/>
            <a:extLst>
              <a:ext uri="{FF2B5EF4-FFF2-40B4-BE49-F238E27FC236}">
                <a16:creationId xmlns:a16="http://schemas.microsoft.com/office/drawing/2014/main" id="{4EB9D7AA-5B7F-85AD-F427-42CADA04E9DF}"/>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B97A6F60-B441-D3EA-1634-82622343617C}"/>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4" action="ppaction://hlinksldjump"/>
            <a:extLst>
              <a:ext uri="{FF2B5EF4-FFF2-40B4-BE49-F238E27FC236}">
                <a16:creationId xmlns:a16="http://schemas.microsoft.com/office/drawing/2014/main" id="{C0F42E46-0D31-6AF1-16EB-D5F595B0EE36}"/>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1466487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F21AC8-2BDE-D8A4-4672-EF76DC5006F9}"/>
              </a:ext>
            </a:extLst>
          </p:cNvPr>
          <p:cNvSpPr>
            <a:spLocks noGrp="1"/>
          </p:cNvSpPr>
          <p:nvPr>
            <p:ph type="title"/>
          </p:nvPr>
        </p:nvSpPr>
        <p:spPr/>
        <p:txBody>
          <a:bodyPr>
            <a:normAutofit fontScale="90000"/>
          </a:bodyPr>
          <a:lstStyle/>
          <a:p>
            <a:r>
              <a:rPr lang="fr-FR" dirty="0"/>
              <a:t>MC</a:t>
            </a:r>
            <a:br>
              <a:rPr lang="fr-FR" dirty="0"/>
            </a:br>
            <a:r>
              <a:rPr lang="fr-FR" dirty="0"/>
              <a:t>Pâtisserie boulangère </a:t>
            </a:r>
          </a:p>
        </p:txBody>
      </p:sp>
      <p:sp>
        <p:nvSpPr>
          <p:cNvPr id="6" name="Espace réservé du contenu 5">
            <a:extLst>
              <a:ext uri="{FF2B5EF4-FFF2-40B4-BE49-F238E27FC236}">
                <a16:creationId xmlns:a16="http://schemas.microsoft.com/office/drawing/2014/main" id="{49997906-75DA-8046-1031-34A4E22B1650}"/>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 La </a:t>
            </a:r>
            <a:r>
              <a:rPr lang="fr-FR" sz="1600" b="1" dirty="0"/>
              <a:t>MC pâtisserie boulangère</a:t>
            </a:r>
            <a:r>
              <a:rPr lang="fr-FR" sz="1600" dirty="0"/>
              <a:t> forme des professionnels de la fabrication de pains spéciaux, de viennoiseries, pâtisseries et de produits de restauration rapide (sandwichs, pizzas…). Le diplômé connaît les produits et il est capable d'évaluer la qualité des matières premières. Il sait déterminer les quantités nécessaires, choisir les techniques de fabrication adaptées, soigner le décor et la présentation. </a:t>
            </a:r>
          </a:p>
          <a:p>
            <a:pPr marL="0" indent="0" algn="just">
              <a:buNone/>
            </a:pPr>
            <a:r>
              <a:rPr lang="fr-FR" sz="1600" dirty="0"/>
              <a:t>• </a:t>
            </a:r>
            <a:r>
              <a:rPr lang="fr-FR" sz="1600" b="1" dirty="0"/>
              <a:t>Le pâtissier</a:t>
            </a:r>
            <a:r>
              <a:rPr lang="fr-FR" sz="1600" dirty="0"/>
              <a:t> est chargé de l'approvisionnement et du contrôle qualité des stocks, des matières premières et de ses productions. Il est capable d'organiser son travail, de choisir et d'utiliser le matériel nécessaire à la fabrication. Il réalise et met en forme des pâtes, crèmes et garnitures, qu'il cuit et met en valeur. Il assure l'entretien des locaux, du matériel et de son poste de travail dans le respect des règles d'hygiène et de prévention des risques propres à son métier. </a:t>
            </a:r>
          </a:p>
          <a:p>
            <a:pPr marL="0" indent="0" algn="just">
              <a:buNone/>
            </a:pPr>
            <a:r>
              <a:rPr lang="fr-FR" sz="1600" dirty="0"/>
              <a:t>• Le diplômé débute comme ouvrier dans une boulangerie ou une pâtisserie.</a:t>
            </a:r>
          </a:p>
        </p:txBody>
      </p:sp>
      <p:sp>
        <p:nvSpPr>
          <p:cNvPr id="3" name="Rectangle à coins arrondis 38">
            <a:hlinkClick r:id="rId2" action="ppaction://hlinksldjump"/>
            <a:extLst>
              <a:ext uri="{FF2B5EF4-FFF2-40B4-BE49-F238E27FC236}">
                <a16:creationId xmlns:a16="http://schemas.microsoft.com/office/drawing/2014/main" id="{C366CA48-BF25-89C6-BA4D-82C6482FD6F7}"/>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3" action="ppaction://hlinksldjump"/>
            <a:extLst>
              <a:ext uri="{FF2B5EF4-FFF2-40B4-BE49-F238E27FC236}">
                <a16:creationId xmlns:a16="http://schemas.microsoft.com/office/drawing/2014/main" id="{00C3159B-2A11-CA86-6B13-F3AE045BC26B}"/>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4" action="ppaction://hlinksldjump"/>
            <a:extLst>
              <a:ext uri="{FF2B5EF4-FFF2-40B4-BE49-F238E27FC236}">
                <a16:creationId xmlns:a16="http://schemas.microsoft.com/office/drawing/2014/main" id="{2C8B4269-A169-68F6-16BB-24E7846F937B}"/>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1787127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289207-F951-C085-867B-6B93D0A0AD4B}"/>
              </a:ext>
            </a:extLst>
          </p:cNvPr>
          <p:cNvSpPr>
            <a:spLocks noGrp="1"/>
          </p:cNvSpPr>
          <p:nvPr>
            <p:ph type="title"/>
          </p:nvPr>
        </p:nvSpPr>
        <p:spPr/>
        <p:txBody>
          <a:bodyPr>
            <a:normAutofit fontScale="90000"/>
          </a:bodyPr>
          <a:lstStyle/>
          <a:p>
            <a:r>
              <a:rPr lang="fr-FR" dirty="0"/>
              <a:t>MC</a:t>
            </a:r>
            <a:br>
              <a:rPr lang="fr-FR" dirty="0"/>
            </a:br>
            <a:r>
              <a:rPr lang="fr-FR" dirty="0"/>
              <a:t>Sommellerie</a:t>
            </a:r>
          </a:p>
        </p:txBody>
      </p:sp>
      <p:sp>
        <p:nvSpPr>
          <p:cNvPr id="6" name="Espace réservé du contenu 5">
            <a:extLst>
              <a:ext uri="{FF2B5EF4-FFF2-40B4-BE49-F238E27FC236}">
                <a16:creationId xmlns:a16="http://schemas.microsoft.com/office/drawing/2014/main" id="{747F762E-9AA8-1BCE-CB4A-8F16A4E7BBD5}"/>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Un an pour développer sa culture œnologique et apprendre à la partager avec une clientèle. Au programme, la connaissance des vins et des vignobles, les techniques de dégustation, des travaux pratiques en restaurant mais aussi des stages chez des viticulteurs, des cavistes et des restaurateurs. </a:t>
            </a:r>
          </a:p>
          <a:p>
            <a:pPr marL="0" indent="0" algn="just">
              <a:buNone/>
            </a:pPr>
            <a:r>
              <a:rPr lang="fr-FR" sz="1600" dirty="0"/>
              <a:t>Le métier de sommelier est décrit en détail ici :</a:t>
            </a:r>
          </a:p>
          <a:p>
            <a:pPr marL="0" indent="0" algn="just">
              <a:buNone/>
            </a:pPr>
            <a:r>
              <a:rPr lang="fr-FR" sz="1600" dirty="0"/>
              <a:t> </a:t>
            </a:r>
            <a:r>
              <a:rPr lang="fr-FR" sz="1600" dirty="0">
                <a:hlinkClick r:id="rId2"/>
              </a:rPr>
              <a:t>https://www.onisep.fr/ressources/Univers-Metier/Metiers/sommelier-sommeliere</a:t>
            </a:r>
            <a:endParaRPr lang="fr-FR" sz="1600" dirty="0"/>
          </a:p>
        </p:txBody>
      </p:sp>
      <p:sp>
        <p:nvSpPr>
          <p:cNvPr id="3" name="Rectangle à coins arrondis 38">
            <a:hlinkClick r:id="rId3" action="ppaction://hlinksldjump"/>
            <a:extLst>
              <a:ext uri="{FF2B5EF4-FFF2-40B4-BE49-F238E27FC236}">
                <a16:creationId xmlns:a16="http://schemas.microsoft.com/office/drawing/2014/main" id="{DE298A4A-F3C8-51BB-CB99-9E56B4497D2C}"/>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7">
            <a:hlinkClick r:id="rId4" action="ppaction://hlinksldjump"/>
            <a:extLst>
              <a:ext uri="{FF2B5EF4-FFF2-40B4-BE49-F238E27FC236}">
                <a16:creationId xmlns:a16="http://schemas.microsoft.com/office/drawing/2014/main" id="{C6573614-F01F-4576-F5FB-791F20EB0557}"/>
              </a:ext>
            </a:extLst>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5" name="Rectangle à coins arrondis 8">
            <a:hlinkClick r:id="rId5" action="ppaction://hlinksldjump"/>
            <a:extLst>
              <a:ext uri="{FF2B5EF4-FFF2-40B4-BE49-F238E27FC236}">
                <a16:creationId xmlns:a16="http://schemas.microsoft.com/office/drawing/2014/main" id="{DEAC8804-D7EE-91B8-1AF7-E951D0AD3B67}"/>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11236584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à coins arrondis 46"/>
          <p:cNvSpPr/>
          <p:nvPr/>
        </p:nvSpPr>
        <p:spPr>
          <a:xfrm>
            <a:off x="1115617" y="1988840"/>
            <a:ext cx="4315014" cy="310344"/>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Enseignement technologique</a:t>
            </a:r>
          </a:p>
        </p:txBody>
      </p:sp>
      <p:sp>
        <p:nvSpPr>
          <p:cNvPr id="2" name="Rectangle à coins arrondis 1"/>
          <p:cNvSpPr/>
          <p:nvPr/>
        </p:nvSpPr>
        <p:spPr>
          <a:xfrm>
            <a:off x="35497" y="44624"/>
            <a:ext cx="9001000" cy="468052"/>
          </a:xfrm>
          <a:prstGeom prst="round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Formations proposées au lycée Georges Frêche 2023-2024</a:t>
            </a:r>
          </a:p>
        </p:txBody>
      </p:sp>
      <p:sp>
        <p:nvSpPr>
          <p:cNvPr id="7" name="Rectangle à coins arrondis 6">
            <a:hlinkClick r:id="rId2" action="ppaction://hlinksldjump"/>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
        <p:nvSpPr>
          <p:cNvPr id="13" name="Rectangle à coins arrondis 12">
            <a:hlinkClick r:id="rId3" action="ppaction://hlinksldjump"/>
          </p:cNvPr>
          <p:cNvSpPr/>
          <p:nvPr/>
        </p:nvSpPr>
        <p:spPr>
          <a:xfrm>
            <a:off x="1123882" y="1269826"/>
            <a:ext cx="855830" cy="63143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br>
              <a:rPr lang="fr-FR" sz="1200" dirty="0"/>
            </a:br>
            <a:r>
              <a:rPr lang="fr-FR" sz="1200" dirty="0"/>
              <a:t>Tourisme</a:t>
            </a:r>
          </a:p>
        </p:txBody>
      </p:sp>
      <p:sp>
        <p:nvSpPr>
          <p:cNvPr id="14" name="Rectangle à coins arrondis 13">
            <a:hlinkClick r:id="rId4" action="ppaction://hlinksldjump"/>
          </p:cNvPr>
          <p:cNvSpPr/>
          <p:nvPr/>
        </p:nvSpPr>
        <p:spPr>
          <a:xfrm>
            <a:off x="2051719" y="1281743"/>
            <a:ext cx="949813" cy="61203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MHR </a:t>
            </a:r>
          </a:p>
          <a:p>
            <a:pPr algn="ctr"/>
            <a:r>
              <a:rPr lang="fr-FR" sz="1200" dirty="0"/>
              <a:t>A – B - C</a:t>
            </a:r>
          </a:p>
        </p:txBody>
      </p:sp>
      <p:sp>
        <p:nvSpPr>
          <p:cNvPr id="17" name="Rectangle à coins arrondis 16">
            <a:hlinkClick r:id="rId4" action="ppaction://hlinksldjump"/>
          </p:cNvPr>
          <p:cNvSpPr/>
          <p:nvPr/>
        </p:nvSpPr>
        <p:spPr>
          <a:xfrm>
            <a:off x="5668411" y="1292478"/>
            <a:ext cx="2117922" cy="60878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 </a:t>
            </a:r>
            <a:r>
              <a:rPr lang="fr-FR" sz="1200" dirty="0"/>
              <a:t>MHR </a:t>
            </a:r>
          </a:p>
          <a:p>
            <a:pPr algn="ctr"/>
            <a:r>
              <a:rPr lang="fr-FR" sz="1200" dirty="0"/>
              <a:t>A – B - C</a:t>
            </a:r>
          </a:p>
        </p:txBody>
      </p:sp>
      <p:sp>
        <p:nvSpPr>
          <p:cNvPr id="38" name="Rectangle à coins arrondis 37"/>
          <p:cNvSpPr/>
          <p:nvPr/>
        </p:nvSpPr>
        <p:spPr>
          <a:xfrm>
            <a:off x="5668411" y="2005501"/>
            <a:ext cx="2117921" cy="64238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Apprentissage</a:t>
            </a:r>
          </a:p>
        </p:txBody>
      </p:sp>
      <p:sp>
        <p:nvSpPr>
          <p:cNvPr id="53" name="Rectangle à coins arrondis 52"/>
          <p:cNvSpPr/>
          <p:nvPr/>
        </p:nvSpPr>
        <p:spPr>
          <a:xfrm>
            <a:off x="1123882" y="2337539"/>
            <a:ext cx="4315014" cy="310344"/>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Formation initiale</a:t>
            </a:r>
          </a:p>
        </p:txBody>
      </p:sp>
      <p:sp>
        <p:nvSpPr>
          <p:cNvPr id="3" name="Titre 2">
            <a:extLst>
              <a:ext uri="{FF2B5EF4-FFF2-40B4-BE49-F238E27FC236}">
                <a16:creationId xmlns:a16="http://schemas.microsoft.com/office/drawing/2014/main" id="{A43ACC94-4003-1379-4ABB-EFD02D0A3755}"/>
              </a:ext>
            </a:extLst>
          </p:cNvPr>
          <p:cNvSpPr>
            <a:spLocks noGrp="1"/>
          </p:cNvSpPr>
          <p:nvPr>
            <p:ph type="title" idx="4294967295"/>
          </p:nvPr>
        </p:nvSpPr>
        <p:spPr>
          <a:xfrm>
            <a:off x="35496" y="274638"/>
            <a:ext cx="9001000" cy="1143000"/>
          </a:xfrm>
        </p:spPr>
        <p:txBody>
          <a:bodyPr/>
          <a:lstStyle/>
          <a:p>
            <a:r>
              <a:rPr lang="fr-FR" dirty="0"/>
              <a:t>Niveau 5</a:t>
            </a:r>
          </a:p>
        </p:txBody>
      </p:sp>
      <p:sp>
        <p:nvSpPr>
          <p:cNvPr id="4" name="Rectangle à coins arrondis 38">
            <a:hlinkClick r:id="rId5" action="ppaction://hlinksldjump"/>
            <a:extLst>
              <a:ext uri="{FF2B5EF4-FFF2-40B4-BE49-F238E27FC236}">
                <a16:creationId xmlns:a16="http://schemas.microsoft.com/office/drawing/2014/main" id="{D4D2CA9A-EE95-0E58-CE78-8D655153F3FC}"/>
              </a:ext>
            </a:extLst>
          </p:cNvPr>
          <p:cNvSpPr/>
          <p:nvPr/>
        </p:nvSpPr>
        <p:spPr>
          <a:xfrm>
            <a:off x="15644"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5" name="Rectangle à coins arrondis 13">
            <a:hlinkClick r:id="rId6" action="ppaction://hlinksldjump"/>
            <a:extLst>
              <a:ext uri="{FF2B5EF4-FFF2-40B4-BE49-F238E27FC236}">
                <a16:creationId xmlns:a16="http://schemas.microsoft.com/office/drawing/2014/main" id="{EE2BB8A1-0022-17DE-CFAF-A77C2E51C8E7}"/>
              </a:ext>
            </a:extLst>
          </p:cNvPr>
          <p:cNvSpPr/>
          <p:nvPr/>
        </p:nvSpPr>
        <p:spPr>
          <a:xfrm>
            <a:off x="3075273" y="1281742"/>
            <a:ext cx="704640" cy="61203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p>
          <a:p>
            <a:pPr algn="ctr"/>
            <a:r>
              <a:rPr lang="fr-FR" sz="1200" dirty="0"/>
              <a:t>MHR A</a:t>
            </a:r>
          </a:p>
        </p:txBody>
      </p:sp>
      <p:sp>
        <p:nvSpPr>
          <p:cNvPr id="11" name="Rectangle à coins arrondis 13">
            <a:hlinkClick r:id="rId7" action="ppaction://hlinksldjump"/>
            <a:extLst>
              <a:ext uri="{FF2B5EF4-FFF2-40B4-BE49-F238E27FC236}">
                <a16:creationId xmlns:a16="http://schemas.microsoft.com/office/drawing/2014/main" id="{5C0B71B2-F8E4-0934-2BE1-10864A279CEF}"/>
              </a:ext>
            </a:extLst>
          </p:cNvPr>
          <p:cNvSpPr/>
          <p:nvPr/>
        </p:nvSpPr>
        <p:spPr>
          <a:xfrm>
            <a:off x="3900632" y="1289231"/>
            <a:ext cx="704640" cy="61203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p>
          <a:p>
            <a:pPr algn="ctr"/>
            <a:r>
              <a:rPr lang="fr-FR" sz="1200" dirty="0"/>
              <a:t>MHR B</a:t>
            </a:r>
          </a:p>
        </p:txBody>
      </p:sp>
      <p:sp>
        <p:nvSpPr>
          <p:cNvPr id="12" name="Rectangle à coins arrondis 13">
            <a:hlinkClick r:id="rId8" action="ppaction://hlinksldjump"/>
            <a:extLst>
              <a:ext uri="{FF2B5EF4-FFF2-40B4-BE49-F238E27FC236}">
                <a16:creationId xmlns:a16="http://schemas.microsoft.com/office/drawing/2014/main" id="{CD956485-E078-9292-E437-EEB500135E54}"/>
              </a:ext>
            </a:extLst>
          </p:cNvPr>
          <p:cNvSpPr/>
          <p:nvPr/>
        </p:nvSpPr>
        <p:spPr>
          <a:xfrm>
            <a:off x="4725991" y="1281742"/>
            <a:ext cx="704640" cy="61952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200" b="1" dirty="0"/>
              <a:t>BTS</a:t>
            </a:r>
            <a:r>
              <a:rPr lang="fr-FR" sz="1200" dirty="0"/>
              <a:t> </a:t>
            </a:r>
          </a:p>
          <a:p>
            <a:pPr algn="ctr"/>
            <a:r>
              <a:rPr lang="fr-FR" sz="1200" dirty="0"/>
              <a:t>MHR C</a:t>
            </a:r>
          </a:p>
        </p:txBody>
      </p:sp>
      <p:sp>
        <p:nvSpPr>
          <p:cNvPr id="15" name="Rectangle à coins arrondis 51">
            <a:hlinkClick r:id="rId9" action="ppaction://hlinksldjump"/>
            <a:extLst>
              <a:ext uri="{FF2B5EF4-FFF2-40B4-BE49-F238E27FC236}">
                <a16:creationId xmlns:a16="http://schemas.microsoft.com/office/drawing/2014/main" id="{ABF0ED89-58A3-F88F-262E-FE3D6466F69B}"/>
              </a:ext>
            </a:extLst>
          </p:cNvPr>
          <p:cNvSpPr/>
          <p:nvPr/>
        </p:nvSpPr>
        <p:spPr>
          <a:xfrm>
            <a:off x="7884368" y="1299968"/>
            <a:ext cx="1152128" cy="608786"/>
          </a:xfrm>
          <a:prstGeom prst="roundRect">
            <a:avLst>
              <a:gd name="adj" fmla="val 11836"/>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1200" dirty="0"/>
              <a:t>Autres actions variables </a:t>
            </a:r>
            <a:r>
              <a:rPr lang="fr-FR" sz="1200" b="1" dirty="0"/>
              <a:t>GRETA</a:t>
            </a:r>
          </a:p>
        </p:txBody>
      </p:sp>
      <p:sp>
        <p:nvSpPr>
          <p:cNvPr id="16" name="Rectangle à coins arrondis 38">
            <a:extLst>
              <a:ext uri="{FF2B5EF4-FFF2-40B4-BE49-F238E27FC236}">
                <a16:creationId xmlns:a16="http://schemas.microsoft.com/office/drawing/2014/main" id="{725BD90D-11E4-F816-4A4B-77D0B574D147}"/>
              </a:ext>
            </a:extLst>
          </p:cNvPr>
          <p:cNvSpPr/>
          <p:nvPr/>
        </p:nvSpPr>
        <p:spPr>
          <a:xfrm>
            <a:off x="7884368" y="2005500"/>
            <a:ext cx="1152128" cy="642383"/>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Formation continue</a:t>
            </a:r>
          </a:p>
        </p:txBody>
      </p:sp>
    </p:spTree>
    <p:extLst>
      <p:ext uri="{BB962C8B-B14F-4D97-AF65-F5344CB8AC3E}">
        <p14:creationId xmlns:p14="http://schemas.microsoft.com/office/powerpoint/2010/main" val="2604429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594945-C6CB-98E4-5E78-C607CE991A46}"/>
              </a:ext>
            </a:extLst>
          </p:cNvPr>
          <p:cNvSpPr>
            <a:spLocks noGrp="1"/>
          </p:cNvSpPr>
          <p:nvPr>
            <p:ph type="title"/>
          </p:nvPr>
        </p:nvSpPr>
        <p:spPr/>
        <p:txBody>
          <a:bodyPr>
            <a:normAutofit fontScale="90000"/>
          </a:bodyPr>
          <a:lstStyle/>
          <a:p>
            <a:r>
              <a:rPr lang="fr-FR" dirty="0"/>
              <a:t>BTS</a:t>
            </a:r>
            <a:br>
              <a:rPr lang="fr-FR" dirty="0"/>
            </a:br>
            <a:r>
              <a:rPr lang="fr-FR" dirty="0"/>
              <a:t>Tourisme</a:t>
            </a:r>
          </a:p>
        </p:txBody>
      </p:sp>
      <p:sp>
        <p:nvSpPr>
          <p:cNvPr id="5" name="Espace réservé du contenu 4">
            <a:extLst>
              <a:ext uri="{FF2B5EF4-FFF2-40B4-BE49-F238E27FC236}">
                <a16:creationId xmlns:a16="http://schemas.microsoft.com/office/drawing/2014/main" id="{5B6B07C6-1761-6A6E-02A6-D4BA3B2D0642}"/>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Le </a:t>
            </a:r>
            <a:r>
              <a:rPr lang="fr-FR" sz="1600" b="1" dirty="0"/>
              <a:t>BTS tourisme</a:t>
            </a:r>
            <a:r>
              <a:rPr lang="fr-FR" sz="1600" dirty="0"/>
              <a:t> se prépare en 2 ans. Il permet d’exercer une variété de tâches et de missions avec trois compétences professionnelles : </a:t>
            </a:r>
          </a:p>
          <a:p>
            <a:pPr lvl="1" algn="just">
              <a:buFont typeface="+mj-lt"/>
              <a:buAutoNum type="arabicPeriod"/>
            </a:pPr>
            <a:r>
              <a:rPr lang="fr-FR" sz="1600" dirty="0"/>
              <a:t>la gestion de la relation avec les touristes individuels ou en groupe ; </a:t>
            </a:r>
          </a:p>
          <a:p>
            <a:pPr lvl="1" algn="just">
              <a:buFont typeface="+mj-lt"/>
              <a:buAutoNum type="arabicPeriod"/>
            </a:pPr>
            <a:r>
              <a:rPr lang="fr-FR" sz="1600" dirty="0"/>
              <a:t>l’élaboration d’une prestation touristique ; </a:t>
            </a:r>
          </a:p>
          <a:p>
            <a:pPr lvl="1" algn="just">
              <a:buFont typeface="+mj-lt"/>
              <a:buAutoNum type="arabicPeriod"/>
            </a:pPr>
            <a:r>
              <a:rPr lang="fr-FR" sz="1600" dirty="0"/>
              <a:t>la gestion de l’information touristique. </a:t>
            </a:r>
          </a:p>
          <a:p>
            <a:pPr marL="457200" lvl="1" indent="0" algn="just">
              <a:buNone/>
            </a:pPr>
            <a:endParaRPr lang="fr-FR" sz="1600" dirty="0"/>
          </a:p>
          <a:p>
            <a:pPr marL="0" indent="0" algn="just">
              <a:buNone/>
            </a:pPr>
            <a:r>
              <a:rPr lang="fr-FR" sz="1600" b="1" dirty="0"/>
              <a:t>Que faire après un BTS tourisme ?</a:t>
            </a:r>
            <a:r>
              <a:rPr lang="fr-FR" sz="1600" dirty="0"/>
              <a:t> </a:t>
            </a:r>
          </a:p>
          <a:p>
            <a:pPr marL="0" indent="0" algn="just">
              <a:buNone/>
            </a:pPr>
            <a:r>
              <a:rPr lang="fr-FR" sz="1600" dirty="0"/>
              <a:t>Le titulaire du </a:t>
            </a:r>
            <a:r>
              <a:rPr lang="fr-FR" sz="1600" b="1" dirty="0"/>
              <a:t>BTS tourisme</a:t>
            </a:r>
            <a:r>
              <a:rPr lang="fr-FR" sz="1600" dirty="0"/>
              <a:t> peut poursuivre ses études en licence professionnelle mention guide-conférencier, métiers du tourisme, ou tourisme et loisirs sportifs, ou encore dans une dernière année de BUT avec un parcours en lien avec ses compétences acquises.</a:t>
            </a:r>
          </a:p>
        </p:txBody>
      </p:sp>
      <p:sp>
        <p:nvSpPr>
          <p:cNvPr id="3" name="Rectangle à coins arrondis 38">
            <a:hlinkClick r:id="rId2" action="ppaction://hlinksldjump"/>
            <a:extLst>
              <a:ext uri="{FF2B5EF4-FFF2-40B4-BE49-F238E27FC236}">
                <a16:creationId xmlns:a16="http://schemas.microsoft.com/office/drawing/2014/main" id="{67238D60-4C6A-8728-E1BC-3DB2CEE19740}"/>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6">
            <a:hlinkClick r:id="rId3" action="ppaction://hlinksldjump"/>
            <a:extLst>
              <a:ext uri="{FF2B5EF4-FFF2-40B4-BE49-F238E27FC236}">
                <a16:creationId xmlns:a16="http://schemas.microsoft.com/office/drawing/2014/main" id="{53EB3658-C759-2D9D-BA70-B1B5BDD6B98A}"/>
              </a:ext>
            </a:extLst>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Tree>
    <p:extLst>
      <p:ext uri="{BB962C8B-B14F-4D97-AF65-F5344CB8AC3E}">
        <p14:creationId xmlns:p14="http://schemas.microsoft.com/office/powerpoint/2010/main" val="926287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FB7EE1-D83B-1A6D-C483-A9C74A9A9BBD}"/>
              </a:ext>
            </a:extLst>
          </p:cNvPr>
          <p:cNvSpPr>
            <a:spLocks noGrp="1"/>
          </p:cNvSpPr>
          <p:nvPr>
            <p:ph type="title"/>
          </p:nvPr>
        </p:nvSpPr>
        <p:spPr/>
        <p:txBody>
          <a:bodyPr/>
          <a:lstStyle/>
          <a:p>
            <a:r>
              <a:rPr lang="fr-FR" dirty="0"/>
              <a:t>BTS MHR</a:t>
            </a:r>
          </a:p>
        </p:txBody>
      </p:sp>
      <p:sp>
        <p:nvSpPr>
          <p:cNvPr id="4" name="Espace réservé du contenu 3">
            <a:extLst>
              <a:ext uri="{FF2B5EF4-FFF2-40B4-BE49-F238E27FC236}">
                <a16:creationId xmlns:a16="http://schemas.microsoft.com/office/drawing/2014/main" id="{9A2FDC55-3D78-0AED-57F7-50FA6974CB2D}"/>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endParaRPr lang="fr-FR" sz="1600" dirty="0"/>
          </a:p>
        </p:txBody>
      </p:sp>
      <p:sp>
        <p:nvSpPr>
          <p:cNvPr id="3" name="Rectangle à coins arrondis 38">
            <a:hlinkClick r:id="rId2" action="ppaction://hlinksldjump"/>
            <a:extLst>
              <a:ext uri="{FF2B5EF4-FFF2-40B4-BE49-F238E27FC236}">
                <a16:creationId xmlns:a16="http://schemas.microsoft.com/office/drawing/2014/main" id="{0715C952-4985-D9A6-CC0A-AEB6FBD00A7C}"/>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12" name="Rectangle à coins arrondis 6">
            <a:hlinkClick r:id="rId3" action="ppaction://hlinksldjump"/>
            <a:extLst>
              <a:ext uri="{FF2B5EF4-FFF2-40B4-BE49-F238E27FC236}">
                <a16:creationId xmlns:a16="http://schemas.microsoft.com/office/drawing/2014/main" id="{39AB1DB5-7F01-A86A-6CC7-9B314A6AF5DA}"/>
              </a:ext>
            </a:extLst>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Tree>
    <p:extLst>
      <p:ext uri="{BB962C8B-B14F-4D97-AF65-F5344CB8AC3E}">
        <p14:creationId xmlns:p14="http://schemas.microsoft.com/office/powerpoint/2010/main" val="10596006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FB7EE1-D83B-1A6D-C483-A9C74A9A9BBD}"/>
              </a:ext>
            </a:extLst>
          </p:cNvPr>
          <p:cNvSpPr>
            <a:spLocks noGrp="1"/>
          </p:cNvSpPr>
          <p:nvPr>
            <p:ph type="title"/>
          </p:nvPr>
        </p:nvSpPr>
        <p:spPr/>
        <p:txBody>
          <a:bodyPr/>
          <a:lstStyle/>
          <a:p>
            <a:r>
              <a:rPr lang="fr-FR" dirty="0"/>
              <a:t>BTS MHR A</a:t>
            </a:r>
          </a:p>
        </p:txBody>
      </p:sp>
      <p:sp>
        <p:nvSpPr>
          <p:cNvPr id="5" name="Espace réservé du contenu 4">
            <a:extLst>
              <a:ext uri="{FF2B5EF4-FFF2-40B4-BE49-F238E27FC236}">
                <a16:creationId xmlns:a16="http://schemas.microsoft.com/office/drawing/2014/main" id="{5EB4F66F-003A-D18F-B248-97DDF4DD73BA}"/>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Le </a:t>
            </a:r>
            <a:r>
              <a:rPr lang="fr-FR" sz="1600" b="1" dirty="0"/>
              <a:t>BTS MHR</a:t>
            </a:r>
            <a:r>
              <a:rPr lang="fr-FR" sz="1600" dirty="0"/>
              <a:t> se prépare en </a:t>
            </a:r>
            <a:r>
              <a:rPr lang="fr-FR" sz="1600" b="1" dirty="0"/>
              <a:t>deux ans après le bac</a:t>
            </a:r>
            <a:r>
              <a:rPr lang="fr-FR" sz="1600" dirty="0"/>
              <a:t>, en alternance ou par la voie scolaire dans </a:t>
            </a:r>
            <a:r>
              <a:rPr lang="fr-FR" sz="1600" b="1" dirty="0"/>
              <a:t>un établissement public ou privé de type CFA</a:t>
            </a:r>
            <a:r>
              <a:rPr lang="fr-FR" sz="1600" dirty="0"/>
              <a:t>, </a:t>
            </a:r>
            <a:r>
              <a:rPr lang="fr-FR" sz="1600" b="1" dirty="0"/>
              <a:t>lycée, école spécialisée</a:t>
            </a:r>
            <a:r>
              <a:rPr lang="fr-FR" sz="1600" dirty="0"/>
              <a:t>, etc. </a:t>
            </a:r>
          </a:p>
          <a:p>
            <a:pPr marL="0" indent="0" algn="just">
              <a:buNone/>
            </a:pPr>
            <a:endParaRPr lang="fr-FR" sz="1600" b="1" dirty="0"/>
          </a:p>
          <a:p>
            <a:pPr marL="0" indent="0" algn="just">
              <a:buNone/>
            </a:pPr>
            <a:r>
              <a:rPr lang="fr-FR" sz="1600" b="1" dirty="0"/>
              <a:t>L’option A</a:t>
            </a:r>
            <a:r>
              <a:rPr lang="fr-FR" sz="1600" dirty="0"/>
              <a:t> "</a:t>
            </a:r>
            <a:r>
              <a:rPr lang="fr-FR" sz="1600" dirty="0">
                <a:solidFill>
                  <a:srgbClr val="FF0000"/>
                </a:solidFill>
              </a:rPr>
              <a:t>management d’unité de restauration</a:t>
            </a:r>
            <a:r>
              <a:rPr lang="fr-FR" sz="1600" dirty="0"/>
              <a:t>" </a:t>
            </a:r>
          </a:p>
          <a:p>
            <a:pPr marL="0" indent="0" algn="just">
              <a:buNone/>
            </a:pPr>
            <a:r>
              <a:rPr lang="fr-FR" sz="1600" dirty="0"/>
              <a:t>est orientée sur </a:t>
            </a:r>
            <a:r>
              <a:rPr lang="fr-FR" sz="1600" b="1" dirty="0"/>
              <a:t>les techniques du service en restaurant</a:t>
            </a:r>
            <a:r>
              <a:rPr lang="fr-FR" sz="1600" dirty="0"/>
              <a:t> : dressage d’une table, valorisation des produits, présentation du menu, gestion du stock de boissons, tenue du bar, sommellerie ou encore </a:t>
            </a:r>
            <a:r>
              <a:rPr lang="fr-FR" sz="1600" b="1" dirty="0"/>
              <a:t>encadrement d’équipe </a:t>
            </a:r>
            <a:r>
              <a:rPr lang="fr-FR" sz="1600" dirty="0"/>
              <a:t>sont au programme.</a:t>
            </a:r>
          </a:p>
        </p:txBody>
      </p:sp>
      <p:sp>
        <p:nvSpPr>
          <p:cNvPr id="3" name="Rectangle à coins arrondis 38">
            <a:hlinkClick r:id="rId2" action="ppaction://hlinksldjump"/>
            <a:extLst>
              <a:ext uri="{FF2B5EF4-FFF2-40B4-BE49-F238E27FC236}">
                <a16:creationId xmlns:a16="http://schemas.microsoft.com/office/drawing/2014/main" id="{0715C952-4985-D9A6-CC0A-AEB6FBD00A7C}"/>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6">
            <a:hlinkClick r:id="rId3" action="ppaction://hlinksldjump"/>
            <a:extLst>
              <a:ext uri="{FF2B5EF4-FFF2-40B4-BE49-F238E27FC236}">
                <a16:creationId xmlns:a16="http://schemas.microsoft.com/office/drawing/2014/main" id="{DF52AA93-14A6-3B0D-3E6F-422D290F2896}"/>
              </a:ext>
            </a:extLst>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Tree>
    <p:extLst>
      <p:ext uri="{BB962C8B-B14F-4D97-AF65-F5344CB8AC3E}">
        <p14:creationId xmlns:p14="http://schemas.microsoft.com/office/powerpoint/2010/main" val="72045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165449-23F5-5E0B-F2FE-AE85420F2EB6}"/>
              </a:ext>
            </a:extLst>
          </p:cNvPr>
          <p:cNvSpPr>
            <a:spLocks noGrp="1"/>
          </p:cNvSpPr>
          <p:nvPr>
            <p:ph type="title"/>
          </p:nvPr>
        </p:nvSpPr>
        <p:spPr/>
        <p:txBody>
          <a:bodyPr/>
          <a:lstStyle/>
          <a:p>
            <a:r>
              <a:rPr lang="fr-FR" dirty="0"/>
              <a:t>BTS</a:t>
            </a:r>
            <a:r>
              <a:rPr lang="fr-FR" baseline="0" dirty="0"/>
              <a:t> MHR B</a:t>
            </a:r>
            <a:endParaRPr lang="fr-FR" dirty="0"/>
          </a:p>
        </p:txBody>
      </p:sp>
      <p:sp>
        <p:nvSpPr>
          <p:cNvPr id="5" name="Espace réservé du contenu 4">
            <a:extLst>
              <a:ext uri="{FF2B5EF4-FFF2-40B4-BE49-F238E27FC236}">
                <a16:creationId xmlns:a16="http://schemas.microsoft.com/office/drawing/2014/main" id="{97A92F7B-AE0B-0AD4-557F-ED5010527653}"/>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 Le </a:t>
            </a:r>
            <a:r>
              <a:rPr lang="fr-FR" sz="1600" b="1" dirty="0"/>
              <a:t>BTS MHR</a:t>
            </a:r>
            <a:r>
              <a:rPr lang="fr-FR" sz="1600" dirty="0"/>
              <a:t> se prépare en </a:t>
            </a:r>
            <a:r>
              <a:rPr lang="fr-FR" sz="1600" b="1" dirty="0"/>
              <a:t>deux ans après le bac</a:t>
            </a:r>
            <a:r>
              <a:rPr lang="fr-FR" sz="1600" dirty="0"/>
              <a:t>, en alternance ou par la voie scolaire dans </a:t>
            </a:r>
            <a:r>
              <a:rPr lang="fr-FR" sz="1600" b="1" dirty="0"/>
              <a:t>un établissement public ou privé de type CFA</a:t>
            </a:r>
            <a:r>
              <a:rPr lang="fr-FR" sz="1600" dirty="0"/>
              <a:t>, </a:t>
            </a:r>
            <a:r>
              <a:rPr lang="fr-FR" sz="1600" b="1" dirty="0"/>
              <a:t>lycée, école spécialisée</a:t>
            </a:r>
            <a:r>
              <a:rPr lang="fr-FR" sz="1600" dirty="0"/>
              <a:t>, etc. </a:t>
            </a:r>
          </a:p>
          <a:p>
            <a:pPr marL="0" indent="0" algn="just">
              <a:buNone/>
            </a:pPr>
            <a:endParaRPr lang="fr-FR" sz="1600" b="1" dirty="0"/>
          </a:p>
          <a:p>
            <a:pPr marL="0" indent="0" algn="just">
              <a:buNone/>
            </a:pPr>
            <a:r>
              <a:rPr lang="fr-FR" sz="1600" b="1" dirty="0"/>
              <a:t>L’option B</a:t>
            </a:r>
            <a:r>
              <a:rPr lang="fr-FR" sz="1600" dirty="0"/>
              <a:t> "</a:t>
            </a:r>
            <a:r>
              <a:rPr lang="fr-FR" sz="1600" dirty="0">
                <a:solidFill>
                  <a:srgbClr val="FF0000"/>
                </a:solidFill>
              </a:rPr>
              <a:t>management d’unité de production culinaire</a:t>
            </a:r>
            <a:r>
              <a:rPr lang="fr-FR" sz="1600" dirty="0"/>
              <a:t>" </a:t>
            </a:r>
          </a:p>
          <a:p>
            <a:pPr marL="0" indent="0" algn="just">
              <a:buNone/>
            </a:pPr>
            <a:r>
              <a:rPr lang="fr-FR" sz="1600" dirty="0"/>
              <a:t>mène au métier de </a:t>
            </a:r>
            <a:r>
              <a:rPr lang="fr-FR" sz="1600" b="1" dirty="0"/>
              <a:t>cuisinier</a:t>
            </a:r>
            <a:r>
              <a:rPr lang="fr-FR" sz="1600" dirty="0"/>
              <a:t> le plus souvent. Le métier peut être exercé en restaurant traditionnel ou en restauration collective, mais aussi chez un traiteur par exemple.</a:t>
            </a:r>
          </a:p>
        </p:txBody>
      </p:sp>
      <p:sp>
        <p:nvSpPr>
          <p:cNvPr id="3" name="Rectangle à coins arrondis 38">
            <a:hlinkClick r:id="rId2" action="ppaction://hlinksldjump"/>
            <a:extLst>
              <a:ext uri="{FF2B5EF4-FFF2-40B4-BE49-F238E27FC236}">
                <a16:creationId xmlns:a16="http://schemas.microsoft.com/office/drawing/2014/main" id="{0B0B43EA-A60E-E7AE-F24E-239D15DE4796}"/>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6">
            <a:hlinkClick r:id="rId3" action="ppaction://hlinksldjump"/>
            <a:extLst>
              <a:ext uri="{FF2B5EF4-FFF2-40B4-BE49-F238E27FC236}">
                <a16:creationId xmlns:a16="http://schemas.microsoft.com/office/drawing/2014/main" id="{383E4D8C-8720-0E32-1B3C-FF06439D2230}"/>
              </a:ext>
            </a:extLst>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Tree>
    <p:extLst>
      <p:ext uri="{BB962C8B-B14F-4D97-AF65-F5344CB8AC3E}">
        <p14:creationId xmlns:p14="http://schemas.microsoft.com/office/powerpoint/2010/main" val="2492555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1F9D05-BE9D-9E5C-227B-AEB1ACB48638}"/>
              </a:ext>
            </a:extLst>
          </p:cNvPr>
          <p:cNvSpPr>
            <a:spLocks noGrp="1"/>
          </p:cNvSpPr>
          <p:nvPr>
            <p:ph type="title"/>
          </p:nvPr>
        </p:nvSpPr>
        <p:spPr/>
        <p:txBody>
          <a:bodyPr/>
          <a:lstStyle/>
          <a:p>
            <a:r>
              <a:rPr lang="fr-FR" dirty="0"/>
              <a:t>BTS MHR C</a:t>
            </a:r>
          </a:p>
        </p:txBody>
      </p:sp>
      <p:sp>
        <p:nvSpPr>
          <p:cNvPr id="5" name="Espace réservé du contenu 4">
            <a:extLst>
              <a:ext uri="{FF2B5EF4-FFF2-40B4-BE49-F238E27FC236}">
                <a16:creationId xmlns:a16="http://schemas.microsoft.com/office/drawing/2014/main" id="{3DDE88E6-ED40-19B8-ECDF-107F5070EDE1}"/>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r>
              <a:rPr lang="fr-FR" sz="1600" dirty="0"/>
              <a:t>Le </a:t>
            </a:r>
            <a:r>
              <a:rPr lang="fr-FR" sz="1600" b="1" dirty="0"/>
              <a:t>BTS MHR</a:t>
            </a:r>
            <a:r>
              <a:rPr lang="fr-FR" sz="1600" dirty="0"/>
              <a:t> se prépare en </a:t>
            </a:r>
            <a:r>
              <a:rPr lang="fr-FR" sz="1600" b="1" dirty="0"/>
              <a:t>deux ans après le bac</a:t>
            </a:r>
            <a:r>
              <a:rPr lang="fr-FR" sz="1600" dirty="0"/>
              <a:t>, en alternance ou par la voie scolaire dans </a:t>
            </a:r>
            <a:r>
              <a:rPr lang="fr-FR" sz="1600" b="1" dirty="0"/>
              <a:t>un établissement public ou privé de type CFA</a:t>
            </a:r>
            <a:r>
              <a:rPr lang="fr-FR" sz="1600" dirty="0"/>
              <a:t>, </a:t>
            </a:r>
            <a:r>
              <a:rPr lang="fr-FR" sz="1600" b="1" dirty="0"/>
              <a:t>lycée, école spécialisée</a:t>
            </a:r>
            <a:r>
              <a:rPr lang="fr-FR" sz="1600" dirty="0"/>
              <a:t>, etc. </a:t>
            </a:r>
          </a:p>
          <a:p>
            <a:pPr marL="0" indent="0" algn="just">
              <a:buNone/>
            </a:pPr>
            <a:endParaRPr lang="fr-FR" sz="1600" b="1" dirty="0"/>
          </a:p>
          <a:p>
            <a:pPr marL="0" indent="0" algn="just">
              <a:buNone/>
            </a:pPr>
            <a:r>
              <a:rPr lang="fr-FR" sz="1600" b="1" dirty="0"/>
              <a:t>L’option C</a:t>
            </a:r>
            <a:r>
              <a:rPr lang="fr-FR" sz="1600" dirty="0"/>
              <a:t> "</a:t>
            </a:r>
            <a:r>
              <a:rPr lang="fr-FR" sz="1600" dirty="0">
                <a:solidFill>
                  <a:srgbClr val="FF0000"/>
                </a:solidFill>
              </a:rPr>
              <a:t>management d’unité d’hébergement</a:t>
            </a:r>
            <a:r>
              <a:rPr lang="fr-FR" sz="1600" dirty="0"/>
              <a:t>" </a:t>
            </a:r>
          </a:p>
          <a:p>
            <a:pPr marL="0" indent="0" algn="just">
              <a:buNone/>
            </a:pPr>
            <a:r>
              <a:rPr lang="fr-FR" sz="1600" dirty="0"/>
              <a:t>conduit à des emplois dans des hôtels, des résidences d’hébergement touristiques, etc.</a:t>
            </a:r>
          </a:p>
        </p:txBody>
      </p:sp>
      <p:sp>
        <p:nvSpPr>
          <p:cNvPr id="3" name="Rectangle à coins arrondis 38">
            <a:hlinkClick r:id="rId2" action="ppaction://hlinksldjump"/>
            <a:extLst>
              <a:ext uri="{FF2B5EF4-FFF2-40B4-BE49-F238E27FC236}">
                <a16:creationId xmlns:a16="http://schemas.microsoft.com/office/drawing/2014/main" id="{8589E189-8FEF-AFA9-6FD9-599A978327C5}"/>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6">
            <a:hlinkClick r:id="rId3" action="ppaction://hlinksldjump"/>
            <a:extLst>
              <a:ext uri="{FF2B5EF4-FFF2-40B4-BE49-F238E27FC236}">
                <a16:creationId xmlns:a16="http://schemas.microsoft.com/office/drawing/2014/main" id="{3B215CA6-3836-14CE-CC01-C0205401BC90}"/>
              </a:ext>
            </a:extLst>
          </p:cNvPr>
          <p:cNvSpPr/>
          <p:nvPr/>
        </p:nvSpPr>
        <p:spPr>
          <a:xfrm>
            <a:off x="35496" y="1268760"/>
            <a:ext cx="936104" cy="63999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1400" dirty="0"/>
              <a:t>Niveau 5</a:t>
            </a:r>
          </a:p>
        </p:txBody>
      </p:sp>
    </p:spTree>
    <p:extLst>
      <p:ext uri="{BB962C8B-B14F-4D97-AF65-F5344CB8AC3E}">
        <p14:creationId xmlns:p14="http://schemas.microsoft.com/office/powerpoint/2010/main" val="1097616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35497" y="44624"/>
            <a:ext cx="9001000" cy="468052"/>
          </a:xfrm>
          <a:prstGeom prst="round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Formations proposées au lycée Georges Frêche 2023-2024</a:t>
            </a:r>
          </a:p>
        </p:txBody>
      </p:sp>
      <p:sp>
        <p:nvSpPr>
          <p:cNvPr id="9" name="Rectangle à coins arrondis 8">
            <a:hlinkClick r:id="rId2" action="ppaction://hlinksldjump"/>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
        <p:nvSpPr>
          <p:cNvPr id="28" name="Rectangle à coins arrondis 27">
            <a:hlinkClick r:id="rId3" action="ppaction://hlinksldjump"/>
          </p:cNvPr>
          <p:cNvSpPr/>
          <p:nvPr/>
        </p:nvSpPr>
        <p:spPr>
          <a:xfrm>
            <a:off x="2880929" y="4187416"/>
            <a:ext cx="1320214" cy="60032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Employé Barman</a:t>
            </a:r>
          </a:p>
        </p:txBody>
      </p:sp>
      <p:sp>
        <p:nvSpPr>
          <p:cNvPr id="29" name="Rectangle à coins arrondis 28">
            <a:hlinkClick r:id="rId4" action="ppaction://hlinksldjump"/>
          </p:cNvPr>
          <p:cNvSpPr/>
          <p:nvPr/>
        </p:nvSpPr>
        <p:spPr>
          <a:xfrm>
            <a:off x="2880930" y="4869160"/>
            <a:ext cx="850395"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Pâtissier</a:t>
            </a:r>
          </a:p>
        </p:txBody>
      </p:sp>
      <p:sp>
        <p:nvSpPr>
          <p:cNvPr id="32" name="Rectangle à coins arrondis 31">
            <a:hlinkClick r:id="rId5" action="ppaction://hlinksldjump"/>
          </p:cNvPr>
          <p:cNvSpPr/>
          <p:nvPr/>
        </p:nvSpPr>
        <p:spPr>
          <a:xfrm>
            <a:off x="3829361" y="4869160"/>
            <a:ext cx="941196"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Boulanger</a:t>
            </a:r>
          </a:p>
        </p:txBody>
      </p:sp>
      <p:sp>
        <p:nvSpPr>
          <p:cNvPr id="33" name="Rectangle à coins arrondis 32">
            <a:hlinkClick r:id="rId6" action="ppaction://hlinksldjump"/>
          </p:cNvPr>
          <p:cNvSpPr/>
          <p:nvPr/>
        </p:nvSpPr>
        <p:spPr>
          <a:xfrm>
            <a:off x="4868592" y="4869160"/>
            <a:ext cx="724071"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Cuisine</a:t>
            </a:r>
          </a:p>
        </p:txBody>
      </p:sp>
      <p:sp>
        <p:nvSpPr>
          <p:cNvPr id="34" name="Rectangle à coins arrondis 33">
            <a:hlinkClick r:id="rId7" action="ppaction://hlinksldjump"/>
          </p:cNvPr>
          <p:cNvSpPr/>
          <p:nvPr/>
        </p:nvSpPr>
        <p:spPr>
          <a:xfrm>
            <a:off x="2880930" y="5445224"/>
            <a:ext cx="1320213"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 </a:t>
            </a:r>
            <a:r>
              <a:rPr lang="fr-FR" sz="1200" dirty="0"/>
              <a:t>Crémier-fromager</a:t>
            </a:r>
          </a:p>
        </p:txBody>
      </p:sp>
      <p:sp>
        <p:nvSpPr>
          <p:cNvPr id="35" name="Rectangle à coins arrondis 34">
            <a:hlinkClick r:id="rId8" action="ppaction://hlinksldjump"/>
          </p:cNvPr>
          <p:cNvSpPr/>
          <p:nvPr/>
        </p:nvSpPr>
        <p:spPr>
          <a:xfrm>
            <a:off x="4276891" y="5445224"/>
            <a:ext cx="1308246" cy="50405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 CS </a:t>
            </a:r>
            <a:r>
              <a:rPr lang="fr-FR" sz="1200" dirty="0"/>
              <a:t>Hôtel-Café-restaurant</a:t>
            </a:r>
          </a:p>
        </p:txBody>
      </p:sp>
      <p:sp>
        <p:nvSpPr>
          <p:cNvPr id="45" name="Rectangle à coins arrondis 44">
            <a:hlinkClick r:id="rId9" action="ppaction://hlinksldjump"/>
          </p:cNvPr>
          <p:cNvSpPr/>
          <p:nvPr/>
        </p:nvSpPr>
        <p:spPr>
          <a:xfrm>
            <a:off x="5668410" y="4196829"/>
            <a:ext cx="2117922" cy="82809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Pâtissier Glacier Chocolatier Confiseur spécialisé</a:t>
            </a:r>
          </a:p>
        </p:txBody>
      </p:sp>
      <p:sp>
        <p:nvSpPr>
          <p:cNvPr id="46" name="Rectangle à coins arrondis 45">
            <a:hlinkClick r:id="rId10" action="ppaction://hlinksldjump"/>
          </p:cNvPr>
          <p:cNvSpPr/>
          <p:nvPr/>
        </p:nvSpPr>
        <p:spPr>
          <a:xfrm>
            <a:off x="5668411" y="5121189"/>
            <a:ext cx="2117922" cy="82809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Pâtisserie boulangère</a:t>
            </a:r>
          </a:p>
        </p:txBody>
      </p:sp>
      <p:sp>
        <p:nvSpPr>
          <p:cNvPr id="48" name="Rectangle à coins arrondis 47">
            <a:hlinkClick r:id="rId5" action="ppaction://hlinksldjump"/>
          </p:cNvPr>
          <p:cNvSpPr/>
          <p:nvPr/>
        </p:nvSpPr>
        <p:spPr>
          <a:xfrm>
            <a:off x="7862079" y="4188982"/>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Boulanger</a:t>
            </a:r>
          </a:p>
        </p:txBody>
      </p:sp>
      <p:sp>
        <p:nvSpPr>
          <p:cNvPr id="49" name="Rectangle à coins arrondis 48">
            <a:hlinkClick r:id="rId4" action="ppaction://hlinksldjump"/>
          </p:cNvPr>
          <p:cNvSpPr/>
          <p:nvPr/>
        </p:nvSpPr>
        <p:spPr>
          <a:xfrm>
            <a:off x="7871026" y="4637733"/>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Pâtissier</a:t>
            </a:r>
          </a:p>
        </p:txBody>
      </p:sp>
      <p:sp>
        <p:nvSpPr>
          <p:cNvPr id="50" name="Rectangle à coins arrondis 49">
            <a:hlinkClick r:id="rId6" action="ppaction://hlinksldjump"/>
          </p:cNvPr>
          <p:cNvSpPr/>
          <p:nvPr/>
        </p:nvSpPr>
        <p:spPr>
          <a:xfrm>
            <a:off x="7862079" y="5086484"/>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Cuisine</a:t>
            </a:r>
          </a:p>
        </p:txBody>
      </p:sp>
      <p:sp>
        <p:nvSpPr>
          <p:cNvPr id="51" name="Rectangle à coins arrondis 50">
            <a:hlinkClick r:id="rId8" action="ppaction://hlinksldjump"/>
          </p:cNvPr>
          <p:cNvSpPr/>
          <p:nvPr/>
        </p:nvSpPr>
        <p:spPr>
          <a:xfrm>
            <a:off x="7862079" y="5535234"/>
            <a:ext cx="1152128" cy="4140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CAP</a:t>
            </a:r>
          </a:p>
          <a:p>
            <a:pPr algn="ctr"/>
            <a:r>
              <a:rPr lang="fr-FR" sz="1200" dirty="0"/>
              <a:t>CS Restaurant</a:t>
            </a:r>
          </a:p>
        </p:txBody>
      </p:sp>
      <p:sp>
        <p:nvSpPr>
          <p:cNvPr id="3" name="Titre 2">
            <a:extLst>
              <a:ext uri="{FF2B5EF4-FFF2-40B4-BE49-F238E27FC236}">
                <a16:creationId xmlns:a16="http://schemas.microsoft.com/office/drawing/2014/main" id="{A43ACC94-4003-1379-4ABB-EFD02D0A3755}"/>
              </a:ext>
            </a:extLst>
          </p:cNvPr>
          <p:cNvSpPr>
            <a:spLocks noGrp="1"/>
          </p:cNvSpPr>
          <p:nvPr>
            <p:ph type="title" idx="4294967295"/>
          </p:nvPr>
        </p:nvSpPr>
        <p:spPr>
          <a:xfrm>
            <a:off x="35496" y="274638"/>
            <a:ext cx="9001000" cy="1143000"/>
          </a:xfrm>
        </p:spPr>
        <p:txBody>
          <a:bodyPr/>
          <a:lstStyle/>
          <a:p>
            <a:r>
              <a:rPr lang="fr-FR" dirty="0"/>
              <a:t>Niveau 3</a:t>
            </a:r>
          </a:p>
        </p:txBody>
      </p:sp>
      <p:sp>
        <p:nvSpPr>
          <p:cNvPr id="4" name="Rectangle à coins arrondis 38">
            <a:hlinkClick r:id="rId11" action="ppaction://hlinksldjump"/>
            <a:extLst>
              <a:ext uri="{FF2B5EF4-FFF2-40B4-BE49-F238E27FC236}">
                <a16:creationId xmlns:a16="http://schemas.microsoft.com/office/drawing/2014/main" id="{D4D2CA9A-EE95-0E58-CE78-8D655153F3FC}"/>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5" name="Rectangle à coins arrondis 27">
            <a:hlinkClick r:id="rId12" action="ppaction://hlinksldjump"/>
            <a:extLst>
              <a:ext uri="{FF2B5EF4-FFF2-40B4-BE49-F238E27FC236}">
                <a16:creationId xmlns:a16="http://schemas.microsoft.com/office/drawing/2014/main" id="{9B3E9880-91B4-6E90-2CBF-2330982E04F7}"/>
              </a:ext>
            </a:extLst>
          </p:cNvPr>
          <p:cNvSpPr/>
          <p:nvPr/>
        </p:nvSpPr>
        <p:spPr>
          <a:xfrm>
            <a:off x="4250161" y="4196828"/>
            <a:ext cx="1320213" cy="600323"/>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200" b="1" dirty="0"/>
              <a:t>Mention Complémentaire</a:t>
            </a:r>
          </a:p>
          <a:p>
            <a:pPr algn="ctr"/>
            <a:r>
              <a:rPr lang="fr-FR" sz="1200" dirty="0"/>
              <a:t>Employé Traiteur</a:t>
            </a:r>
          </a:p>
        </p:txBody>
      </p:sp>
      <p:sp>
        <p:nvSpPr>
          <p:cNvPr id="16" name="Rectangle à coins arrondis 37">
            <a:extLst>
              <a:ext uri="{FF2B5EF4-FFF2-40B4-BE49-F238E27FC236}">
                <a16:creationId xmlns:a16="http://schemas.microsoft.com/office/drawing/2014/main" id="{4EFD22D3-0E67-8786-A0D0-B4230D7F656E}"/>
              </a:ext>
            </a:extLst>
          </p:cNvPr>
          <p:cNvSpPr/>
          <p:nvPr/>
        </p:nvSpPr>
        <p:spPr>
          <a:xfrm>
            <a:off x="5649475" y="6021289"/>
            <a:ext cx="2117921" cy="67594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Apprentissage</a:t>
            </a:r>
          </a:p>
        </p:txBody>
      </p:sp>
      <p:sp>
        <p:nvSpPr>
          <p:cNvPr id="20" name="Rectangle à coins arrondis 38">
            <a:extLst>
              <a:ext uri="{FF2B5EF4-FFF2-40B4-BE49-F238E27FC236}">
                <a16:creationId xmlns:a16="http://schemas.microsoft.com/office/drawing/2014/main" id="{2139323C-3B73-64E3-CB44-76D1C77E3655}"/>
              </a:ext>
            </a:extLst>
          </p:cNvPr>
          <p:cNvSpPr/>
          <p:nvPr/>
        </p:nvSpPr>
        <p:spPr>
          <a:xfrm>
            <a:off x="7865433" y="6034598"/>
            <a:ext cx="1152128" cy="66263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Formation continue</a:t>
            </a:r>
          </a:p>
        </p:txBody>
      </p:sp>
      <p:sp>
        <p:nvSpPr>
          <p:cNvPr id="21" name="Rectangle à coins arrondis 52">
            <a:extLst>
              <a:ext uri="{FF2B5EF4-FFF2-40B4-BE49-F238E27FC236}">
                <a16:creationId xmlns:a16="http://schemas.microsoft.com/office/drawing/2014/main" id="{7360E116-7EEB-E385-313D-C7A6BDA65CD2}"/>
              </a:ext>
            </a:extLst>
          </p:cNvPr>
          <p:cNvSpPr/>
          <p:nvPr/>
        </p:nvSpPr>
        <p:spPr>
          <a:xfrm>
            <a:off x="2880929" y="6386885"/>
            <a:ext cx="2672722" cy="310344"/>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Formation initiale</a:t>
            </a:r>
          </a:p>
        </p:txBody>
      </p:sp>
      <p:sp>
        <p:nvSpPr>
          <p:cNvPr id="24" name="Rectangle à coins arrondis 53">
            <a:extLst>
              <a:ext uri="{FF2B5EF4-FFF2-40B4-BE49-F238E27FC236}">
                <a16:creationId xmlns:a16="http://schemas.microsoft.com/office/drawing/2014/main" id="{B2A68751-C47E-1469-8F2F-53C568DF3A3A}"/>
              </a:ext>
            </a:extLst>
          </p:cNvPr>
          <p:cNvSpPr/>
          <p:nvPr/>
        </p:nvSpPr>
        <p:spPr>
          <a:xfrm>
            <a:off x="2880928" y="6021288"/>
            <a:ext cx="2672722" cy="319635"/>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Enseignement professionnel</a:t>
            </a:r>
          </a:p>
        </p:txBody>
      </p:sp>
    </p:spTree>
    <p:extLst>
      <p:ext uri="{BB962C8B-B14F-4D97-AF65-F5344CB8AC3E}">
        <p14:creationId xmlns:p14="http://schemas.microsoft.com/office/powerpoint/2010/main" val="12369012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51A161-03A1-D33F-FE58-F0C6EF8F6C72}"/>
              </a:ext>
            </a:extLst>
          </p:cNvPr>
          <p:cNvSpPr>
            <a:spLocks noGrp="1"/>
          </p:cNvSpPr>
          <p:nvPr>
            <p:ph type="title"/>
          </p:nvPr>
        </p:nvSpPr>
        <p:spPr/>
        <p:txBody>
          <a:bodyPr/>
          <a:lstStyle/>
          <a:p>
            <a:r>
              <a:rPr lang="fr-FR" dirty="0"/>
              <a:t>GRETA - Apprentissage</a:t>
            </a:r>
          </a:p>
        </p:txBody>
      </p:sp>
      <p:sp>
        <p:nvSpPr>
          <p:cNvPr id="3" name="Espace réservé du contenu 2">
            <a:extLst>
              <a:ext uri="{FF2B5EF4-FFF2-40B4-BE49-F238E27FC236}">
                <a16:creationId xmlns:a16="http://schemas.microsoft.com/office/drawing/2014/main" id="{5B024419-4234-9E3C-A21C-FF8471371D4A}"/>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endParaRPr lang="fr-FR" sz="1600" dirty="0"/>
          </a:p>
        </p:txBody>
      </p:sp>
      <p:sp>
        <p:nvSpPr>
          <p:cNvPr id="4" name="Rectangle à coins arrondis 38">
            <a:hlinkClick r:id="rId2" action="ppaction://hlinksldjump"/>
            <a:extLst>
              <a:ext uri="{FF2B5EF4-FFF2-40B4-BE49-F238E27FC236}">
                <a16:creationId xmlns:a16="http://schemas.microsoft.com/office/drawing/2014/main" id="{17B598B5-A8AF-FDCE-41F8-477FC7366FBF}"/>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Tree>
    <p:extLst>
      <p:ext uri="{BB962C8B-B14F-4D97-AF65-F5344CB8AC3E}">
        <p14:creationId xmlns:p14="http://schemas.microsoft.com/office/powerpoint/2010/main" val="817024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C80AE2-92C8-0F7D-387E-4B8F6CFEA53A}"/>
              </a:ext>
            </a:extLst>
          </p:cNvPr>
          <p:cNvSpPr>
            <a:spLocks noGrp="1"/>
          </p:cNvSpPr>
          <p:nvPr>
            <p:ph type="title" idx="4294967295"/>
          </p:nvPr>
        </p:nvSpPr>
        <p:spPr/>
        <p:txBody>
          <a:bodyPr>
            <a:normAutofit fontScale="90000"/>
          </a:bodyPr>
          <a:lstStyle/>
          <a:p>
            <a:r>
              <a:rPr lang="fr-FR" dirty="0"/>
              <a:t>CAP</a:t>
            </a:r>
            <a:br>
              <a:rPr lang="fr-FR" dirty="0"/>
            </a:br>
            <a:r>
              <a:rPr lang="fr-FR" dirty="0"/>
              <a:t>Boulanger</a:t>
            </a:r>
          </a:p>
        </p:txBody>
      </p:sp>
      <p:sp>
        <p:nvSpPr>
          <p:cNvPr id="4" name="Rectangle à coins arrondis 38">
            <a:hlinkClick r:id="rId2" action="ppaction://hlinksldjump"/>
            <a:extLst>
              <a:ext uri="{FF2B5EF4-FFF2-40B4-BE49-F238E27FC236}">
                <a16:creationId xmlns:a16="http://schemas.microsoft.com/office/drawing/2014/main" id="{1344F27A-88AA-EA5A-2788-1F31091AFAFA}"/>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5" name="Rectangle à coins arrondis 8">
            <a:hlinkClick r:id="rId3" action="ppaction://hlinksldjump"/>
            <a:extLst>
              <a:ext uri="{FF2B5EF4-FFF2-40B4-BE49-F238E27FC236}">
                <a16:creationId xmlns:a16="http://schemas.microsoft.com/office/drawing/2014/main" id="{A57B4389-E66E-12B2-5AAE-744B338F19CA}"/>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
        <p:nvSpPr>
          <p:cNvPr id="7" name="Espace réservé du texte 6">
            <a:extLst>
              <a:ext uri="{FF2B5EF4-FFF2-40B4-BE49-F238E27FC236}">
                <a16:creationId xmlns:a16="http://schemas.microsoft.com/office/drawing/2014/main" id="{13296CF5-6519-ADE8-617E-7B4A9AB41D02}"/>
              </a:ext>
            </a:extLst>
          </p:cNvPr>
          <p:cNvSpPr>
            <a:spLocks noGrp="1"/>
          </p:cNvSpPr>
          <p:nvPr>
            <p:ph type="body" idx="4294967295"/>
          </p:nvPr>
        </p:nvSpPr>
        <p:spPr>
          <a:xfrm>
            <a:off x="1115616" y="1600200"/>
            <a:ext cx="7571184" cy="4525963"/>
          </a:xfrm>
        </p:spPr>
        <p:txBody>
          <a:bodyPr vert="horz" lIns="91440" tIns="45720" rIns="91440" bIns="45720" rtlCol="0">
            <a:normAutofit/>
          </a:bodyPr>
          <a:lstStyle/>
          <a:p>
            <a:pPr marL="0" indent="0" algn="just">
              <a:buNone/>
            </a:pPr>
            <a:r>
              <a:rPr lang="fr-FR" sz="1600" dirty="0"/>
              <a:t>• Le boulanger est un spécialiste de la fabrication et de la présentation des pains et viennoiseries. Il participe à l'approvisionnement, au stockage et au contrôle qualité des matières premières. Il pétrit la pâte, pèse et façonne les pains, assure le suivi de la fermentation des produits et de la cuisson.</a:t>
            </a:r>
          </a:p>
          <a:p>
            <a:pPr marL="0" indent="0" algn="just">
              <a:buNone/>
            </a:pPr>
            <a:r>
              <a:rPr lang="fr-FR" sz="1600" dirty="0"/>
              <a:t>• Titulaire du CAP, il débute comme ouvrier boulanger dans une entreprise artisanale ou industrielle, ou dans la grande distribution.</a:t>
            </a:r>
          </a:p>
          <a:p>
            <a:pPr marL="0" indent="0" algn="just">
              <a:buNone/>
            </a:pPr>
            <a:r>
              <a:rPr lang="fr-FR" sz="1600" dirty="0"/>
              <a:t>• À noter : le secteur de la boulangerie évolue vers la fabrication de produits de restauration légère (pizzas, sandwichs, salades…). Par ailleurs, les nouvelles techniques réduisent la pénibilité et la durée du travail des boulangers.</a:t>
            </a:r>
          </a:p>
          <a:p>
            <a:pPr marL="0" indent="0" algn="just">
              <a:buNone/>
            </a:pPr>
            <a:r>
              <a:rPr lang="fr-FR" sz="1600" dirty="0"/>
              <a:t>• En métropole, les épreuves de ce CAP peuvent également être organisées au cours du cursus du bac pro Boulanger - pâtissier préparé en 3 ans.</a:t>
            </a:r>
          </a:p>
          <a:p>
            <a:pPr marL="0" indent="0" algn="just">
              <a:buNone/>
            </a:pPr>
            <a:endParaRPr lang="fr-FR" sz="1600" dirty="0"/>
          </a:p>
        </p:txBody>
      </p:sp>
    </p:spTree>
    <p:extLst>
      <p:ext uri="{BB962C8B-B14F-4D97-AF65-F5344CB8AC3E}">
        <p14:creationId xmlns:p14="http://schemas.microsoft.com/office/powerpoint/2010/main" val="2488358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8C4321-B02E-DB1F-1B63-1C9AE5DCF723}"/>
              </a:ext>
            </a:extLst>
          </p:cNvPr>
          <p:cNvSpPr>
            <a:spLocks noGrp="1"/>
          </p:cNvSpPr>
          <p:nvPr>
            <p:ph type="title" idx="4294967295"/>
          </p:nvPr>
        </p:nvSpPr>
        <p:spPr/>
        <p:txBody>
          <a:bodyPr>
            <a:normAutofit fontScale="90000"/>
          </a:bodyPr>
          <a:lstStyle/>
          <a:p>
            <a:r>
              <a:rPr lang="fr-FR" dirty="0"/>
              <a:t>CAP</a:t>
            </a:r>
            <a:br>
              <a:rPr lang="fr-FR" dirty="0"/>
            </a:br>
            <a:r>
              <a:rPr lang="fr-FR" dirty="0"/>
              <a:t>Commercialisation et services en hôtel-café-restaurant</a:t>
            </a:r>
          </a:p>
        </p:txBody>
      </p:sp>
      <p:sp>
        <p:nvSpPr>
          <p:cNvPr id="3" name="Rectangle à coins arrondis 38">
            <a:hlinkClick r:id="rId2" action="ppaction://hlinksldjump"/>
            <a:extLst>
              <a:ext uri="{FF2B5EF4-FFF2-40B4-BE49-F238E27FC236}">
                <a16:creationId xmlns:a16="http://schemas.microsoft.com/office/drawing/2014/main" id="{CA90A6FD-38AE-2C35-FDF7-6FA621DE1E5E}"/>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8">
            <a:hlinkClick r:id="rId3" action="ppaction://hlinksldjump"/>
            <a:extLst>
              <a:ext uri="{FF2B5EF4-FFF2-40B4-BE49-F238E27FC236}">
                <a16:creationId xmlns:a16="http://schemas.microsoft.com/office/drawing/2014/main" id="{C0E66F72-465C-60F0-B92A-7D8D124010D8}"/>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
        <p:nvSpPr>
          <p:cNvPr id="9" name="Espace réservé du texte 8">
            <a:extLst>
              <a:ext uri="{FF2B5EF4-FFF2-40B4-BE49-F238E27FC236}">
                <a16:creationId xmlns:a16="http://schemas.microsoft.com/office/drawing/2014/main" id="{797B8A31-96FB-7B79-8F62-78FEF2B1B5AD}"/>
              </a:ext>
            </a:extLst>
          </p:cNvPr>
          <p:cNvSpPr>
            <a:spLocks noGrp="1"/>
          </p:cNvSpPr>
          <p:nvPr>
            <p:ph type="body" idx="4294967295"/>
          </p:nvPr>
        </p:nvSpPr>
        <p:spPr>
          <a:xfrm>
            <a:off x="1115616" y="1916832"/>
            <a:ext cx="7776864" cy="4248472"/>
          </a:xfrm>
        </p:spPr>
        <p:txBody>
          <a:bodyPr vert="horz" lIns="91440" tIns="45720" rIns="91440" bIns="45720" rtlCol="0">
            <a:normAutofit/>
          </a:bodyPr>
          <a:lstStyle/>
          <a:p>
            <a:pPr marL="0" indent="0" algn="just">
              <a:buNone/>
            </a:pPr>
            <a:r>
              <a:rPr lang="fr-FR" sz="1600" dirty="0"/>
              <a:t>• Le ou la titulaire de ce CAP contribue au confort et au bien-être de la clientèle de l'établissement dans lequel il exerce. Il travaille aussi bien dans les hôtels, restaurants ou cafés-brasseries. Ses principales activités portent sur l'organisation des prestations, l'accueil, la commercialisation et les services. </a:t>
            </a:r>
          </a:p>
          <a:p>
            <a:pPr marL="0" indent="0" algn="just">
              <a:buNone/>
            </a:pPr>
            <a:r>
              <a:rPr lang="fr-FR" sz="1600" dirty="0"/>
              <a:t>• En restauration-café-brasserie, la personne participe à la gestion des stocks, à la mise en place pour le service (type brasserie ou restaurant). Elle est chargée d'accueillir les clients, de prendre les commandes, de préparer et servir un petit déjeuner, servir les plats et les boissons. Elle réalise des préparations et se charge de la présentation de certains mets (entrée froide, plateau de fromage, etc.). Le ou la titulaire de ce diplôme peut </a:t>
            </a:r>
            <a:r>
              <a:rPr lang="fr-FR" sz="1600" dirty="0" err="1"/>
              <a:t>etre</a:t>
            </a:r>
            <a:r>
              <a:rPr lang="fr-FR" sz="1600" dirty="0"/>
              <a:t> amené/e à s'occuper des préparations comme le découpage ou le flambage et à réaliser des boissons (apéritifs, cocktails ou boissons chaudes).</a:t>
            </a:r>
          </a:p>
          <a:p>
            <a:pPr marL="0" indent="0" algn="just">
              <a:buNone/>
            </a:pPr>
            <a:r>
              <a:rPr lang="fr-FR" sz="1600" dirty="0"/>
              <a:t>• En hôtellerie, il/elle est capable par exemple, de mettre en place le chariot d'étage, faire un lit ou une chambre, d'assurer un roomservice ou d'entretenir une salle de bain.</a:t>
            </a:r>
          </a:p>
          <a:p>
            <a:pPr marL="0" indent="0" algn="just">
              <a:buNone/>
            </a:pPr>
            <a:r>
              <a:rPr lang="fr-FR" sz="1600" dirty="0"/>
              <a:t>• Le ou la diplômé/e exerce les fonctions de valet de chambre, d'employé d'étage, de serveur, garçon de café, etc. Après une expérience professionnelle, il/elle pourra accéder progressivement à des postes à responsabilité.</a:t>
            </a:r>
          </a:p>
          <a:p>
            <a:pPr marL="0" indent="0" algn="just">
              <a:buNone/>
            </a:pPr>
            <a:endParaRPr lang="fr-FR" sz="1600" dirty="0"/>
          </a:p>
        </p:txBody>
      </p:sp>
    </p:spTree>
    <p:extLst>
      <p:ext uri="{BB962C8B-B14F-4D97-AF65-F5344CB8AC3E}">
        <p14:creationId xmlns:p14="http://schemas.microsoft.com/office/powerpoint/2010/main" val="226876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BEB6C8-1F37-92FE-FE9C-EB6328DC6133}"/>
              </a:ext>
            </a:extLst>
          </p:cNvPr>
          <p:cNvSpPr>
            <a:spLocks noGrp="1"/>
          </p:cNvSpPr>
          <p:nvPr>
            <p:ph type="title" idx="4294967295"/>
          </p:nvPr>
        </p:nvSpPr>
        <p:spPr/>
        <p:txBody>
          <a:bodyPr>
            <a:normAutofit fontScale="90000"/>
          </a:bodyPr>
          <a:lstStyle/>
          <a:p>
            <a:r>
              <a:rPr lang="fr-FR" dirty="0"/>
              <a:t>CAP</a:t>
            </a:r>
            <a:br>
              <a:rPr lang="fr-FR" dirty="0"/>
            </a:br>
            <a:r>
              <a:rPr lang="fr-FR" dirty="0"/>
              <a:t>Crémier-fromager</a:t>
            </a:r>
          </a:p>
        </p:txBody>
      </p:sp>
      <p:sp>
        <p:nvSpPr>
          <p:cNvPr id="3" name="Rectangle à coins arrondis 38">
            <a:hlinkClick r:id="rId2" action="ppaction://hlinksldjump"/>
            <a:extLst>
              <a:ext uri="{FF2B5EF4-FFF2-40B4-BE49-F238E27FC236}">
                <a16:creationId xmlns:a16="http://schemas.microsoft.com/office/drawing/2014/main" id="{816E54A9-FEBD-D6E6-9100-9455972E1E31}"/>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8">
            <a:hlinkClick r:id="rId3" action="ppaction://hlinksldjump"/>
            <a:extLst>
              <a:ext uri="{FF2B5EF4-FFF2-40B4-BE49-F238E27FC236}">
                <a16:creationId xmlns:a16="http://schemas.microsoft.com/office/drawing/2014/main" id="{50568849-0464-7491-72FB-F73CC09B3213}"/>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
        <p:nvSpPr>
          <p:cNvPr id="7" name="Espace réservé du texte 6">
            <a:extLst>
              <a:ext uri="{FF2B5EF4-FFF2-40B4-BE49-F238E27FC236}">
                <a16:creationId xmlns:a16="http://schemas.microsoft.com/office/drawing/2014/main" id="{BAB1C853-AFC0-EC2E-3A14-ED6B00DF4670}"/>
              </a:ext>
            </a:extLst>
          </p:cNvPr>
          <p:cNvSpPr>
            <a:spLocks noGrp="1"/>
          </p:cNvSpPr>
          <p:nvPr>
            <p:ph type="body" idx="4294967295"/>
          </p:nvPr>
        </p:nvSpPr>
        <p:spPr>
          <a:xfrm>
            <a:off x="1115616" y="1988840"/>
            <a:ext cx="7571184" cy="4137323"/>
          </a:xfrm>
        </p:spPr>
        <p:txBody>
          <a:bodyPr vert="horz" lIns="91440" tIns="45720" rIns="91440" bIns="45720" rtlCol="0">
            <a:normAutofit/>
          </a:bodyPr>
          <a:lstStyle/>
          <a:p>
            <a:pPr marL="0" indent="0" algn="just">
              <a:buNone/>
            </a:pPr>
            <a:r>
              <a:rPr lang="fr-FR" sz="1600" dirty="0"/>
              <a:t>Le crémier fromager peut exercer son activité en commerce de détail ou rayon fromage à la coupe dans la grande distribution. Il/elle réceptionne et met en valeur les marchandises. Vendeur spécialisé, il/elle accueille et conseille les clients grâce à sa connaissance des produits. Il/elle peut notamment confectionner des plateaux de fromages ou réaliser des préparations spécifiques telles que le tranchage ou la mise sous vide.</a:t>
            </a:r>
          </a:p>
        </p:txBody>
      </p:sp>
    </p:spTree>
    <p:extLst>
      <p:ext uri="{BB962C8B-B14F-4D97-AF65-F5344CB8AC3E}">
        <p14:creationId xmlns:p14="http://schemas.microsoft.com/office/powerpoint/2010/main" val="537055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E34910-178E-E069-3AC7-BB859A105862}"/>
              </a:ext>
            </a:extLst>
          </p:cNvPr>
          <p:cNvSpPr>
            <a:spLocks noGrp="1"/>
          </p:cNvSpPr>
          <p:nvPr>
            <p:ph type="title" idx="4294967295"/>
          </p:nvPr>
        </p:nvSpPr>
        <p:spPr/>
        <p:txBody>
          <a:bodyPr>
            <a:normAutofit fontScale="90000"/>
          </a:bodyPr>
          <a:lstStyle/>
          <a:p>
            <a:r>
              <a:rPr lang="fr-FR" dirty="0"/>
              <a:t>CAP</a:t>
            </a:r>
            <a:br>
              <a:rPr lang="fr-FR" dirty="0"/>
            </a:br>
            <a:r>
              <a:rPr lang="fr-FR" dirty="0"/>
              <a:t>Cuisine</a:t>
            </a:r>
          </a:p>
        </p:txBody>
      </p:sp>
      <p:sp>
        <p:nvSpPr>
          <p:cNvPr id="3" name="Rectangle à coins arrondis 38">
            <a:hlinkClick r:id="rId2" action="ppaction://hlinksldjump"/>
            <a:extLst>
              <a:ext uri="{FF2B5EF4-FFF2-40B4-BE49-F238E27FC236}">
                <a16:creationId xmlns:a16="http://schemas.microsoft.com/office/drawing/2014/main" id="{59385785-7E3A-1731-E544-928597C65FE3}"/>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8">
            <a:hlinkClick r:id="rId3" action="ppaction://hlinksldjump"/>
            <a:extLst>
              <a:ext uri="{FF2B5EF4-FFF2-40B4-BE49-F238E27FC236}">
                <a16:creationId xmlns:a16="http://schemas.microsoft.com/office/drawing/2014/main" id="{4B6241DE-EA60-F7E3-48D2-280156FC5AA1}"/>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
        <p:nvSpPr>
          <p:cNvPr id="7" name="Espace réservé du texte 6">
            <a:extLst>
              <a:ext uri="{FF2B5EF4-FFF2-40B4-BE49-F238E27FC236}">
                <a16:creationId xmlns:a16="http://schemas.microsoft.com/office/drawing/2014/main" id="{7803AA59-E618-C713-8080-B0CB9A068FDA}"/>
              </a:ext>
            </a:extLst>
          </p:cNvPr>
          <p:cNvSpPr>
            <a:spLocks noGrp="1"/>
          </p:cNvSpPr>
          <p:nvPr>
            <p:ph type="body" idx="4294967295"/>
          </p:nvPr>
        </p:nvSpPr>
        <p:spPr>
          <a:xfrm>
            <a:off x="1115616" y="1600200"/>
            <a:ext cx="7272808" cy="4637111"/>
          </a:xfrm>
        </p:spPr>
        <p:txBody>
          <a:bodyPr vert="horz" lIns="91440" tIns="45720" rIns="91440" bIns="45720" rtlCol="0">
            <a:normAutofit/>
          </a:bodyPr>
          <a:lstStyle/>
          <a:p>
            <a:pPr marL="0" indent="0" algn="just">
              <a:buNone/>
            </a:pPr>
            <a:r>
              <a:rPr lang="fr-FR" sz="1600" dirty="0"/>
              <a:t>• Le ou la titulaire du CAP cuisine réalise des plats en utilisant différentes techniques de production culinaire. Il/elle connaît les produits alimentaires dont il/elle gère l'approvisionnement (établissement des bons de commande, réception et stockage des marchandises, calcul des coûts). Il/elle prépare les légumes, viandes et poissons avant d'élaborer un mets ou assemble des produits </a:t>
            </a:r>
            <a:r>
              <a:rPr lang="fr-FR" sz="1600" dirty="0" err="1"/>
              <a:t>préélaborés</a:t>
            </a:r>
            <a:r>
              <a:rPr lang="fr-FR" sz="1600" dirty="0"/>
              <a:t>. Il/elle a appris les techniques de cuisson et de remise en température. Il/elle sait réaliser des préparations chaudes ou froides (hors-d'œuvre, sauces, desserts...) qu'il/elle met en valeur lors du dressage de l'assiette. Il/elle est capable d'élaborer un menu.</a:t>
            </a:r>
          </a:p>
          <a:p>
            <a:pPr marL="0" indent="0" algn="just">
              <a:buNone/>
            </a:pPr>
            <a:r>
              <a:rPr lang="fr-FR" sz="1600" dirty="0"/>
              <a:t>• Par ailleurs, il/elle doit entretenir son poste de travail et respecter les règles d'hygiène et de sécurité. Son environnement professionnel exige une bonne résistance physique et la capacité de s'adapter à de fortes contraintes horaires.</a:t>
            </a:r>
          </a:p>
          <a:p>
            <a:pPr marL="0" indent="0" algn="just">
              <a:buNone/>
            </a:pPr>
            <a:r>
              <a:rPr lang="fr-FR" sz="1600" dirty="0"/>
              <a:t>• Le ou la diplômé/e débute en tant que commis de cuisine dans la restauration commerciale ou collective.</a:t>
            </a:r>
          </a:p>
          <a:p>
            <a:pPr marL="0" indent="0" algn="just">
              <a:buNone/>
            </a:pPr>
            <a:endParaRPr lang="fr-FR" sz="1600" dirty="0"/>
          </a:p>
        </p:txBody>
      </p:sp>
    </p:spTree>
    <p:extLst>
      <p:ext uri="{BB962C8B-B14F-4D97-AF65-F5344CB8AC3E}">
        <p14:creationId xmlns:p14="http://schemas.microsoft.com/office/powerpoint/2010/main" val="2088958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D3C81E-B3F9-35FE-9934-F8EE776DFE38}"/>
              </a:ext>
            </a:extLst>
          </p:cNvPr>
          <p:cNvSpPr>
            <a:spLocks noGrp="1"/>
          </p:cNvSpPr>
          <p:nvPr>
            <p:ph type="title"/>
          </p:nvPr>
        </p:nvSpPr>
        <p:spPr/>
        <p:txBody>
          <a:bodyPr>
            <a:normAutofit fontScale="90000"/>
          </a:bodyPr>
          <a:lstStyle/>
          <a:p>
            <a:r>
              <a:rPr lang="fr-FR" dirty="0"/>
              <a:t>CAP</a:t>
            </a:r>
            <a:br>
              <a:rPr lang="fr-FR" dirty="0"/>
            </a:br>
            <a:r>
              <a:rPr lang="fr-FR" dirty="0"/>
              <a:t>Pâtisserie</a:t>
            </a:r>
          </a:p>
        </p:txBody>
      </p:sp>
      <p:sp>
        <p:nvSpPr>
          <p:cNvPr id="5" name="Espace réservé du contenu 4">
            <a:extLst>
              <a:ext uri="{FF2B5EF4-FFF2-40B4-BE49-F238E27FC236}">
                <a16:creationId xmlns:a16="http://schemas.microsoft.com/office/drawing/2014/main" id="{AEB8DEE8-3154-EAA6-DB38-EF9571CEB70C}"/>
              </a:ext>
            </a:extLst>
          </p:cNvPr>
          <p:cNvSpPr>
            <a:spLocks noGrp="1"/>
          </p:cNvSpPr>
          <p:nvPr>
            <p:ph idx="1"/>
          </p:nvPr>
        </p:nvSpPr>
        <p:spPr>
          <a:xfrm>
            <a:off x="1115616" y="1600200"/>
            <a:ext cx="7571184" cy="4525963"/>
          </a:xfrm>
        </p:spPr>
        <p:txBody>
          <a:bodyPr vert="horz" lIns="91440" tIns="45720" rIns="91440" bIns="45720" rtlCol="0">
            <a:normAutofit/>
          </a:bodyPr>
          <a:lstStyle/>
          <a:p>
            <a:pPr marL="0" indent="0" algn="just">
              <a:buNone/>
            </a:pPr>
            <a:endParaRPr lang="fr-FR" sz="1600" dirty="0"/>
          </a:p>
        </p:txBody>
      </p:sp>
      <p:sp>
        <p:nvSpPr>
          <p:cNvPr id="3" name="Rectangle à coins arrondis 38">
            <a:hlinkClick r:id="rId2" action="ppaction://hlinksldjump"/>
            <a:extLst>
              <a:ext uri="{FF2B5EF4-FFF2-40B4-BE49-F238E27FC236}">
                <a16:creationId xmlns:a16="http://schemas.microsoft.com/office/drawing/2014/main" id="{299E7045-DED4-A91E-34B8-C08FAA47BF7B}"/>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
        <p:nvSpPr>
          <p:cNvPr id="4" name="Rectangle à coins arrondis 8">
            <a:hlinkClick r:id="rId3" action="ppaction://hlinksldjump"/>
            <a:extLst>
              <a:ext uri="{FF2B5EF4-FFF2-40B4-BE49-F238E27FC236}">
                <a16:creationId xmlns:a16="http://schemas.microsoft.com/office/drawing/2014/main" id="{C2F42D44-15F4-70D8-7654-F8BA25F531B8}"/>
              </a:ext>
            </a:extLst>
          </p:cNvPr>
          <p:cNvSpPr/>
          <p:nvPr/>
        </p:nvSpPr>
        <p:spPr>
          <a:xfrm>
            <a:off x="46064" y="4196829"/>
            <a:ext cx="955956" cy="175245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r-FR" sz="1400" dirty="0"/>
              <a:t>Niveau 3</a:t>
            </a:r>
          </a:p>
        </p:txBody>
      </p:sp>
    </p:spTree>
    <p:extLst>
      <p:ext uri="{BB962C8B-B14F-4D97-AF65-F5344CB8AC3E}">
        <p14:creationId xmlns:p14="http://schemas.microsoft.com/office/powerpoint/2010/main" val="327964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à coins arrondis 46"/>
          <p:cNvSpPr/>
          <p:nvPr/>
        </p:nvSpPr>
        <p:spPr>
          <a:xfrm>
            <a:off x="1115617" y="4242060"/>
            <a:ext cx="2051298" cy="310344"/>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Enseignement technologique</a:t>
            </a:r>
          </a:p>
        </p:txBody>
      </p:sp>
      <p:sp>
        <p:nvSpPr>
          <p:cNvPr id="2" name="Rectangle à coins arrondis 1"/>
          <p:cNvSpPr/>
          <p:nvPr/>
        </p:nvSpPr>
        <p:spPr>
          <a:xfrm>
            <a:off x="35497" y="44624"/>
            <a:ext cx="9001000" cy="468052"/>
          </a:xfrm>
          <a:prstGeom prst="round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Formations proposées au lycée Georges Frêche 2023-2024</a:t>
            </a:r>
          </a:p>
        </p:txBody>
      </p:sp>
      <p:sp>
        <p:nvSpPr>
          <p:cNvPr id="8" name="Rectangle à coins arrondis 7">
            <a:hlinkClick r:id="rId2" action="ppaction://hlinksldjump"/>
          </p:cNvPr>
          <p:cNvSpPr/>
          <p:nvPr/>
        </p:nvSpPr>
        <p:spPr>
          <a:xfrm>
            <a:off x="35496" y="2001112"/>
            <a:ext cx="936104" cy="205170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t>Niveau 4</a:t>
            </a:r>
          </a:p>
        </p:txBody>
      </p:sp>
      <p:sp>
        <p:nvSpPr>
          <p:cNvPr id="18" name="Rectangle à coins arrondis 17">
            <a:hlinkClick r:id="rId3" action="ppaction://hlinksldjump"/>
          </p:cNvPr>
          <p:cNvSpPr/>
          <p:nvPr/>
        </p:nvSpPr>
        <p:spPr>
          <a:xfrm>
            <a:off x="1123882" y="2015602"/>
            <a:ext cx="2043033" cy="627130"/>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Mise à niveau </a:t>
            </a:r>
            <a:r>
              <a:rPr lang="fr-FR" sz="1200" dirty="0"/>
              <a:t>en Hôtellerie-restauration</a:t>
            </a:r>
          </a:p>
        </p:txBody>
      </p:sp>
      <p:sp>
        <p:nvSpPr>
          <p:cNvPr id="19" name="Rectangle à coins arrondis 18">
            <a:hlinkClick r:id="rId4" action="ppaction://hlinksldjump"/>
          </p:cNvPr>
          <p:cNvSpPr/>
          <p:nvPr/>
        </p:nvSpPr>
        <p:spPr>
          <a:xfrm>
            <a:off x="3264952" y="2001112"/>
            <a:ext cx="2307634" cy="627130"/>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Mention complémentaire </a:t>
            </a:r>
          </a:p>
          <a:p>
            <a:pPr algn="ctr"/>
            <a:r>
              <a:rPr lang="fr-FR" sz="1200" dirty="0"/>
              <a:t>Accueil-Réception</a:t>
            </a:r>
          </a:p>
        </p:txBody>
      </p:sp>
      <p:sp>
        <p:nvSpPr>
          <p:cNvPr id="22" name="Rectangle à coins arrondis 21">
            <a:hlinkClick r:id="rId5" action="ppaction://hlinksldjump"/>
          </p:cNvPr>
          <p:cNvSpPr/>
          <p:nvPr/>
        </p:nvSpPr>
        <p:spPr>
          <a:xfrm>
            <a:off x="1111884" y="2710520"/>
            <a:ext cx="2043033" cy="1010313"/>
          </a:xfrm>
          <a:prstGeom prst="roundRect">
            <a:avLst>
              <a:gd name="adj" fmla="val 11276"/>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STHR</a:t>
            </a:r>
          </a:p>
          <a:p>
            <a:pPr algn="ctr"/>
            <a:r>
              <a:rPr lang="fr-FR" sz="1200" b="1" dirty="0"/>
              <a:t>S</a:t>
            </a:r>
            <a:r>
              <a:rPr lang="fr-FR" sz="1200" dirty="0"/>
              <a:t>ciences et Technologies de l’</a:t>
            </a:r>
            <a:r>
              <a:rPr lang="fr-FR" sz="1200" b="1" dirty="0"/>
              <a:t>H</a:t>
            </a:r>
            <a:r>
              <a:rPr lang="fr-FR" sz="1200" dirty="0"/>
              <a:t>ôtellerie et de la </a:t>
            </a:r>
            <a:r>
              <a:rPr lang="fr-FR" sz="1200" b="1" dirty="0"/>
              <a:t>R</a:t>
            </a:r>
            <a:r>
              <a:rPr lang="fr-FR" sz="1200" dirty="0"/>
              <a:t>estauration</a:t>
            </a:r>
          </a:p>
        </p:txBody>
      </p:sp>
      <p:sp>
        <p:nvSpPr>
          <p:cNvPr id="23" name="Rectangle à coins arrondis 22">
            <a:hlinkClick r:id="rId6" action="ppaction://hlinksldjump"/>
          </p:cNvPr>
          <p:cNvSpPr/>
          <p:nvPr/>
        </p:nvSpPr>
        <p:spPr>
          <a:xfrm>
            <a:off x="3283379" y="2710521"/>
            <a:ext cx="2289207" cy="50354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C</a:t>
            </a:r>
            <a:r>
              <a:rPr lang="fr-FR" sz="1200" dirty="0"/>
              <a:t>ommercialisation </a:t>
            </a:r>
          </a:p>
          <a:p>
            <a:pPr algn="ctr"/>
            <a:r>
              <a:rPr lang="fr-FR" sz="1200" dirty="0"/>
              <a:t>et </a:t>
            </a:r>
            <a:r>
              <a:rPr lang="fr-FR" sz="1200" b="1" dirty="0"/>
              <a:t>S</a:t>
            </a:r>
            <a:r>
              <a:rPr lang="fr-FR" sz="1200" dirty="0"/>
              <a:t>ervices en </a:t>
            </a:r>
            <a:r>
              <a:rPr lang="fr-FR" sz="1200" b="1" dirty="0"/>
              <a:t>R</a:t>
            </a:r>
            <a:r>
              <a:rPr lang="fr-FR" sz="1200" dirty="0"/>
              <a:t>estauration</a:t>
            </a:r>
          </a:p>
        </p:txBody>
      </p:sp>
      <p:sp>
        <p:nvSpPr>
          <p:cNvPr id="26" name="Rectangle à coins arrondis 25">
            <a:hlinkClick r:id="rId7" action="ppaction://hlinksldjump"/>
          </p:cNvPr>
          <p:cNvSpPr/>
          <p:nvPr/>
        </p:nvSpPr>
        <p:spPr>
          <a:xfrm>
            <a:off x="3283380" y="3296348"/>
            <a:ext cx="2289206" cy="36003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a:t>
            </a:r>
            <a:r>
              <a:rPr lang="fr-FR" sz="1200" dirty="0"/>
              <a:t>Cuisine</a:t>
            </a:r>
          </a:p>
        </p:txBody>
      </p:sp>
      <p:sp>
        <p:nvSpPr>
          <p:cNvPr id="27" name="Rectangle à coins arrondis 26">
            <a:hlinkClick r:id="rId8" action="ppaction://hlinksldjump"/>
          </p:cNvPr>
          <p:cNvSpPr/>
          <p:nvPr/>
        </p:nvSpPr>
        <p:spPr>
          <a:xfrm>
            <a:off x="3283381" y="3738665"/>
            <a:ext cx="2289206" cy="386157"/>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a:t>
            </a:r>
            <a:r>
              <a:rPr lang="fr-FR" sz="1200" dirty="0"/>
              <a:t>Boulanger Pâtissier</a:t>
            </a:r>
          </a:p>
        </p:txBody>
      </p:sp>
      <p:sp>
        <p:nvSpPr>
          <p:cNvPr id="38" name="Rectangle à coins arrondis 37"/>
          <p:cNvSpPr/>
          <p:nvPr/>
        </p:nvSpPr>
        <p:spPr>
          <a:xfrm>
            <a:off x="5668411" y="4242061"/>
            <a:ext cx="2117921" cy="67594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Apprentissage</a:t>
            </a:r>
          </a:p>
        </p:txBody>
      </p:sp>
      <p:sp>
        <p:nvSpPr>
          <p:cNvPr id="39" name="Rectangle à coins arrondis 38"/>
          <p:cNvSpPr/>
          <p:nvPr/>
        </p:nvSpPr>
        <p:spPr>
          <a:xfrm>
            <a:off x="7884369" y="4255370"/>
            <a:ext cx="1152128" cy="66263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Formation continue</a:t>
            </a:r>
          </a:p>
        </p:txBody>
      </p:sp>
      <p:sp>
        <p:nvSpPr>
          <p:cNvPr id="41" name="Rectangle à coins arrondis 40">
            <a:hlinkClick r:id="rId6" action="ppaction://hlinksldjump"/>
          </p:cNvPr>
          <p:cNvSpPr/>
          <p:nvPr/>
        </p:nvSpPr>
        <p:spPr>
          <a:xfrm>
            <a:off x="5668411" y="2015602"/>
            <a:ext cx="2117922" cy="490027"/>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C</a:t>
            </a:r>
            <a:r>
              <a:rPr lang="fr-FR" sz="1200" dirty="0"/>
              <a:t>ommercialisation </a:t>
            </a:r>
          </a:p>
          <a:p>
            <a:pPr algn="ctr"/>
            <a:r>
              <a:rPr lang="fr-FR" sz="1200" dirty="0"/>
              <a:t>et </a:t>
            </a:r>
            <a:r>
              <a:rPr lang="fr-FR" sz="1200" b="1" dirty="0"/>
              <a:t>S</a:t>
            </a:r>
            <a:r>
              <a:rPr lang="fr-FR" sz="1200" dirty="0"/>
              <a:t>ervices en </a:t>
            </a:r>
            <a:r>
              <a:rPr lang="fr-FR" sz="1200" b="1" dirty="0"/>
              <a:t>R</a:t>
            </a:r>
            <a:r>
              <a:rPr lang="fr-FR" sz="1200" dirty="0"/>
              <a:t>estauration</a:t>
            </a:r>
          </a:p>
        </p:txBody>
      </p:sp>
      <p:sp>
        <p:nvSpPr>
          <p:cNvPr id="42" name="Rectangle à coins arrondis 41">
            <a:hlinkClick r:id="rId7" action="ppaction://hlinksldjump"/>
          </p:cNvPr>
          <p:cNvSpPr/>
          <p:nvPr/>
        </p:nvSpPr>
        <p:spPr>
          <a:xfrm>
            <a:off x="5668411" y="3285745"/>
            <a:ext cx="2117922" cy="360038"/>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Bac Pro </a:t>
            </a:r>
            <a:r>
              <a:rPr lang="fr-FR" sz="1200" dirty="0"/>
              <a:t>Cuisine</a:t>
            </a:r>
          </a:p>
        </p:txBody>
      </p:sp>
      <p:sp>
        <p:nvSpPr>
          <p:cNvPr id="43" name="Rectangle à coins arrondis 42">
            <a:hlinkClick r:id="rId9" action="ppaction://hlinksldjump"/>
          </p:cNvPr>
          <p:cNvSpPr/>
          <p:nvPr/>
        </p:nvSpPr>
        <p:spPr>
          <a:xfrm>
            <a:off x="5668411" y="3720834"/>
            <a:ext cx="2117922" cy="386157"/>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Brevet Professionnel </a:t>
            </a:r>
            <a:r>
              <a:rPr lang="fr-FR" sz="1200" dirty="0"/>
              <a:t>Boulanger</a:t>
            </a:r>
          </a:p>
        </p:txBody>
      </p:sp>
      <p:sp>
        <p:nvSpPr>
          <p:cNvPr id="44" name="Rectangle à coins arrondis 43">
            <a:hlinkClick r:id="rId10" action="ppaction://hlinksldjump"/>
          </p:cNvPr>
          <p:cNvSpPr/>
          <p:nvPr/>
        </p:nvSpPr>
        <p:spPr>
          <a:xfrm>
            <a:off x="5668411" y="2580680"/>
            <a:ext cx="2117922" cy="630014"/>
          </a:xfrm>
          <a:prstGeom prst="roundRect">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b="1" dirty="0"/>
              <a:t>Brevet Technique des Métiers </a:t>
            </a:r>
            <a:r>
              <a:rPr lang="fr-FR" sz="1200" dirty="0"/>
              <a:t>Pâtissier  Confiseur</a:t>
            </a:r>
          </a:p>
          <a:p>
            <a:pPr algn="ctr"/>
            <a:r>
              <a:rPr lang="fr-FR" sz="1200" dirty="0"/>
              <a:t>Glacier Traiteur </a:t>
            </a:r>
          </a:p>
        </p:txBody>
      </p:sp>
      <p:sp>
        <p:nvSpPr>
          <p:cNvPr id="52" name="Rectangle à coins arrondis 51">
            <a:hlinkClick r:id="rId11" action="ppaction://hlinksldjump"/>
          </p:cNvPr>
          <p:cNvSpPr/>
          <p:nvPr/>
        </p:nvSpPr>
        <p:spPr>
          <a:xfrm>
            <a:off x="7884368" y="2001111"/>
            <a:ext cx="1152128" cy="2105879"/>
          </a:xfrm>
          <a:prstGeom prst="roundRect">
            <a:avLst>
              <a:gd name="adj" fmla="val 11836"/>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1200" dirty="0"/>
              <a:t>Autres actions variables </a:t>
            </a:r>
            <a:r>
              <a:rPr lang="fr-FR" sz="1200" b="1" dirty="0"/>
              <a:t>GRETA</a:t>
            </a:r>
          </a:p>
        </p:txBody>
      </p:sp>
      <p:sp>
        <p:nvSpPr>
          <p:cNvPr id="53" name="Rectangle à coins arrondis 52"/>
          <p:cNvSpPr/>
          <p:nvPr/>
        </p:nvSpPr>
        <p:spPr>
          <a:xfrm>
            <a:off x="1123883" y="4607657"/>
            <a:ext cx="4448704" cy="310344"/>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Formation initiale</a:t>
            </a:r>
          </a:p>
        </p:txBody>
      </p:sp>
      <p:sp>
        <p:nvSpPr>
          <p:cNvPr id="54" name="Rectangle à coins arrondis 53"/>
          <p:cNvSpPr/>
          <p:nvPr/>
        </p:nvSpPr>
        <p:spPr>
          <a:xfrm>
            <a:off x="3264952" y="4242060"/>
            <a:ext cx="2307634" cy="319635"/>
          </a:xfrm>
          <a:prstGeom prst="roundRect">
            <a:avLst>
              <a:gd name="adj" fmla="val 14647"/>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Enseignement professionnel</a:t>
            </a:r>
          </a:p>
        </p:txBody>
      </p:sp>
      <p:sp>
        <p:nvSpPr>
          <p:cNvPr id="3" name="Titre 2">
            <a:extLst>
              <a:ext uri="{FF2B5EF4-FFF2-40B4-BE49-F238E27FC236}">
                <a16:creationId xmlns:a16="http://schemas.microsoft.com/office/drawing/2014/main" id="{A43ACC94-4003-1379-4ABB-EFD02D0A3755}"/>
              </a:ext>
            </a:extLst>
          </p:cNvPr>
          <p:cNvSpPr>
            <a:spLocks noGrp="1"/>
          </p:cNvSpPr>
          <p:nvPr>
            <p:ph type="title" idx="4294967295"/>
          </p:nvPr>
        </p:nvSpPr>
        <p:spPr>
          <a:xfrm>
            <a:off x="35496" y="274638"/>
            <a:ext cx="9001000" cy="1143000"/>
          </a:xfrm>
        </p:spPr>
        <p:txBody>
          <a:bodyPr/>
          <a:lstStyle/>
          <a:p>
            <a:r>
              <a:rPr lang="fr-FR" dirty="0"/>
              <a:t>Niveau 4</a:t>
            </a:r>
          </a:p>
        </p:txBody>
      </p:sp>
      <p:sp>
        <p:nvSpPr>
          <p:cNvPr id="5" name="Rectangle à coins arrondis 38">
            <a:hlinkClick r:id="rId12" action="ppaction://hlinksldjump"/>
            <a:extLst>
              <a:ext uri="{FF2B5EF4-FFF2-40B4-BE49-F238E27FC236}">
                <a16:creationId xmlns:a16="http://schemas.microsoft.com/office/drawing/2014/main" id="{1FC37937-088E-56D9-D907-FD7800CBE35F}"/>
              </a:ext>
            </a:extLst>
          </p:cNvPr>
          <p:cNvSpPr/>
          <p:nvPr/>
        </p:nvSpPr>
        <p:spPr>
          <a:xfrm>
            <a:off x="35496" y="6044455"/>
            <a:ext cx="955956" cy="6969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t>Retour au sommaire</a:t>
            </a:r>
          </a:p>
        </p:txBody>
      </p:sp>
    </p:spTree>
    <p:extLst>
      <p:ext uri="{BB962C8B-B14F-4D97-AF65-F5344CB8AC3E}">
        <p14:creationId xmlns:p14="http://schemas.microsoft.com/office/powerpoint/2010/main" val="7612818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93200EBF9A084FA1EC7B98E7F071AA" ma:contentTypeVersion="10" ma:contentTypeDescription="Create a new document." ma:contentTypeScope="" ma:versionID="633c64bcf57f70524606f9c01958adb5">
  <xsd:schema xmlns:xsd="http://www.w3.org/2001/XMLSchema" xmlns:xs="http://www.w3.org/2001/XMLSchema" xmlns:p="http://schemas.microsoft.com/office/2006/metadata/properties" xmlns:ns3="3fa45ced-8833-4c69-be65-17f5057b83cc" xmlns:ns4="612333fd-3765-4f23-9095-2f20ae7ff190" targetNamespace="http://schemas.microsoft.com/office/2006/metadata/properties" ma:root="true" ma:fieldsID="87852d2d86e931298c77354b268916bc" ns3:_="" ns4:_="">
    <xsd:import namespace="3fa45ced-8833-4c69-be65-17f5057b83cc"/>
    <xsd:import namespace="612333fd-3765-4f23-9095-2f20ae7ff190"/>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DateTaken" minOccurs="0"/>
                <xsd:element ref="ns3:MediaServiceObjectDetectorVersions" minOccurs="0"/>
                <xsd:element ref="ns3:MediaServiceAutoTag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a45ced-8833-4c69-be65-17f5057b83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12333fd-3765-4f23-9095-2f20ae7ff190"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3fa45ced-8833-4c69-be65-17f5057b83cc" xsi:nil="true"/>
  </documentManagement>
</p:properties>
</file>

<file path=customXml/itemProps1.xml><?xml version="1.0" encoding="utf-8"?>
<ds:datastoreItem xmlns:ds="http://schemas.openxmlformats.org/officeDocument/2006/customXml" ds:itemID="{A0BC3B92-CCB4-4C17-ACDB-64526B9D47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a45ced-8833-4c69-be65-17f5057b83cc"/>
    <ds:schemaRef ds:uri="612333fd-3765-4f23-9095-2f20ae7ff19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BF2EEF-DF22-424C-8FF3-9D841E4297D6}">
  <ds:schemaRefs>
    <ds:schemaRef ds:uri="http://schemas.microsoft.com/sharepoint/v3/contenttype/forms"/>
  </ds:schemaRefs>
</ds:datastoreItem>
</file>

<file path=customXml/itemProps3.xml><?xml version="1.0" encoding="utf-8"?>
<ds:datastoreItem xmlns:ds="http://schemas.openxmlformats.org/officeDocument/2006/customXml" ds:itemID="{E41269E0-B81F-4DDA-B238-5A88DA96128D}">
  <ds:schemaRefs>
    <ds:schemaRef ds:uri="http://schemas.microsoft.com/office/2006/documentManagement/types"/>
    <ds:schemaRef ds:uri="612333fd-3765-4f23-9095-2f20ae7ff190"/>
    <ds:schemaRef ds:uri="http://www.w3.org/XML/1998/namespace"/>
    <ds:schemaRef ds:uri="http://purl.org/dc/dcmitype/"/>
    <ds:schemaRef ds:uri="http://purl.org/dc/terms/"/>
    <ds:schemaRef ds:uri="http://purl.org/dc/elements/1.1/"/>
    <ds:schemaRef ds:uri="http://schemas.openxmlformats.org/package/2006/metadata/core-properties"/>
    <ds:schemaRef ds:uri="http://schemas.microsoft.com/office/infopath/2007/PartnerControls"/>
    <ds:schemaRef ds:uri="3fa45ced-8833-4c69-be65-17f5057b83c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324</TotalTime>
  <Words>3998</Words>
  <Application>Microsoft Office PowerPoint</Application>
  <PresentationFormat>Affichage à l'écran (4:3)</PresentationFormat>
  <Paragraphs>294</Paragraphs>
  <Slides>30</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30</vt:i4>
      </vt:variant>
    </vt:vector>
  </HeadingPairs>
  <TitlesOfParts>
    <vt:vector size="33" baseType="lpstr">
      <vt:lpstr>Arial</vt:lpstr>
      <vt:lpstr>Calibri</vt:lpstr>
      <vt:lpstr>Thème Office</vt:lpstr>
      <vt:lpstr>Formations proposées</vt:lpstr>
      <vt:lpstr>Sommaire</vt:lpstr>
      <vt:lpstr>Niveau 3</vt:lpstr>
      <vt:lpstr>CAP Boulanger</vt:lpstr>
      <vt:lpstr>CAP Commercialisation et services en hôtel-café-restaurant</vt:lpstr>
      <vt:lpstr>CAP Crémier-fromager</vt:lpstr>
      <vt:lpstr>CAP Cuisine</vt:lpstr>
      <vt:lpstr>CAP Pâtisserie</vt:lpstr>
      <vt:lpstr>Niveau 4</vt:lpstr>
      <vt:lpstr>BAC Pro Commercialisation et services en restauration</vt:lpstr>
      <vt:lpstr>BAC Pro Cuisine</vt:lpstr>
      <vt:lpstr>BAC Pro Boulanger Pâtissier</vt:lpstr>
      <vt:lpstr>BAC STHR</vt:lpstr>
      <vt:lpstr>MAN Hôtellerie-Restauration</vt:lpstr>
      <vt:lpstr>BP Boulanger</vt:lpstr>
      <vt:lpstr>BTM  Pâtissier Confiseur Glacier Traiteur</vt:lpstr>
      <vt:lpstr>MC Accueil réception</vt:lpstr>
      <vt:lpstr>MC Barman</vt:lpstr>
      <vt:lpstr>MC Employé Barman</vt:lpstr>
      <vt:lpstr>MC Employé Traiteur</vt:lpstr>
      <vt:lpstr>MC Pâtissier Glacier Chocolatier  Confiseur spécialisé</vt:lpstr>
      <vt:lpstr>MC Pâtisserie boulangère </vt:lpstr>
      <vt:lpstr>MC Sommellerie</vt:lpstr>
      <vt:lpstr>Niveau 5</vt:lpstr>
      <vt:lpstr>BTS Tourisme</vt:lpstr>
      <vt:lpstr>BTS MHR</vt:lpstr>
      <vt:lpstr>BTS MHR A</vt:lpstr>
      <vt:lpstr>BTS MHR B</vt:lpstr>
      <vt:lpstr>BTS MHR C</vt:lpstr>
      <vt:lpstr>GRETA - Apprentissage</vt:lpstr>
    </vt:vector>
  </TitlesOfParts>
  <Company>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Formations proposées  au lycée Georges Frêche</dc:title>
  <dc:creator>petit jean marie</dc:creator>
  <cp:lastModifiedBy>PETIT Jean-Marie</cp:lastModifiedBy>
  <cp:revision>15</cp:revision>
  <dcterms:created xsi:type="dcterms:W3CDTF">2023-05-12T07:15:41Z</dcterms:created>
  <dcterms:modified xsi:type="dcterms:W3CDTF">2024-01-07T01:42:13Z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0x0101007593200EBF9A084FA1EC7B98E7F071AA</vt:lpwstr>
  </property>
</Properties>
</file>