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206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2673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0197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2282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875633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4675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631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2976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368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160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112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603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1242922-B032-48A5-A7C9-3D5550F2F4F7}" type="datetimeFigureOut">
              <a:rPr lang="fr-FR" smtClean="0"/>
              <a:t>03/12/2024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14D229D-453F-40EA-B33F-3BD0608CA0D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536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linkedin.com/in/audrey-leveques-responsable-bureau-des-entreprises/overlay/create-post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hyperlink" Target="https://www.linkedin.com/in/audrey-leveques-responsable-bureau-des-entreprises/overlay/create-post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linkedin.com/in/audrey-leveques-responsable-bureau-des-entreprises/overlay/create-post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1714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32211F1-6C59-9932-8261-3D6F810980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67753" y="640080"/>
            <a:ext cx="2800511" cy="3566160"/>
          </a:xfrm>
        </p:spPr>
        <p:txBody>
          <a:bodyPr anchor="b">
            <a:normAutofit/>
          </a:bodyPr>
          <a:lstStyle/>
          <a:p>
            <a:pPr algn="l"/>
            <a:r>
              <a:rPr lang="fr-FR" sz="4700"/>
              <a:t>L’AFDET Occitanie fait vivre le lien école-entreprise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2B4BF71-6FE2-31C5-3406-B9731EC0DE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7754" y="4636008"/>
            <a:ext cx="2800510" cy="1572768"/>
          </a:xfrm>
        </p:spPr>
        <p:txBody>
          <a:bodyPr>
            <a:normAutofit/>
          </a:bodyPr>
          <a:lstStyle/>
          <a:p>
            <a:pPr algn="l"/>
            <a:r>
              <a:rPr lang="fr-FR" sz="17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 jeudi 21 novembre, le Forum Avenir Métiers Passion 34 de l</a:t>
            </a:r>
            <a:r>
              <a:rPr lang="fr-FR" sz="17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’</a:t>
            </a:r>
            <a:r>
              <a:rPr lang="fr-FR" sz="170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AFDET Occitanie s'est tenu à Lattes. Un événement dédié à la découverte des « gestes pro »</a:t>
            </a:r>
            <a:endParaRPr lang="fr-FR" sz="17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7753" y="4409267"/>
            <a:ext cx="2606040" cy="18288"/>
          </a:xfrm>
          <a:custGeom>
            <a:avLst/>
            <a:gdLst>
              <a:gd name="connsiteX0" fmla="*/ 0 w 2606040"/>
              <a:gd name="connsiteY0" fmla="*/ 0 h 18288"/>
              <a:gd name="connsiteX1" fmla="*/ 625450 w 2606040"/>
              <a:gd name="connsiteY1" fmla="*/ 0 h 18288"/>
              <a:gd name="connsiteX2" fmla="*/ 1224839 w 2606040"/>
              <a:gd name="connsiteY2" fmla="*/ 0 h 18288"/>
              <a:gd name="connsiteX3" fmla="*/ 1824228 w 2606040"/>
              <a:gd name="connsiteY3" fmla="*/ 0 h 18288"/>
              <a:gd name="connsiteX4" fmla="*/ 2606040 w 2606040"/>
              <a:gd name="connsiteY4" fmla="*/ 0 h 18288"/>
              <a:gd name="connsiteX5" fmla="*/ 2606040 w 2606040"/>
              <a:gd name="connsiteY5" fmla="*/ 18288 h 18288"/>
              <a:gd name="connsiteX6" fmla="*/ 1902409 w 2606040"/>
              <a:gd name="connsiteY6" fmla="*/ 18288 h 18288"/>
              <a:gd name="connsiteX7" fmla="*/ 1276960 w 2606040"/>
              <a:gd name="connsiteY7" fmla="*/ 18288 h 18288"/>
              <a:gd name="connsiteX8" fmla="*/ 677570 w 2606040"/>
              <a:gd name="connsiteY8" fmla="*/ 18288 h 18288"/>
              <a:gd name="connsiteX9" fmla="*/ 0 w 2606040"/>
              <a:gd name="connsiteY9" fmla="*/ 18288 h 18288"/>
              <a:gd name="connsiteX10" fmla="*/ 0 w 2606040"/>
              <a:gd name="connsiteY10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606040" h="18288" fill="none" extrusionOk="0">
                <a:moveTo>
                  <a:pt x="0" y="0"/>
                </a:moveTo>
                <a:cubicBezTo>
                  <a:pt x="266776" y="-600"/>
                  <a:pt x="322756" y="3201"/>
                  <a:pt x="625450" y="0"/>
                </a:cubicBezTo>
                <a:cubicBezTo>
                  <a:pt x="928144" y="-3201"/>
                  <a:pt x="968141" y="9269"/>
                  <a:pt x="1224839" y="0"/>
                </a:cubicBezTo>
                <a:cubicBezTo>
                  <a:pt x="1481537" y="-9269"/>
                  <a:pt x="1569059" y="21947"/>
                  <a:pt x="1824228" y="0"/>
                </a:cubicBezTo>
                <a:cubicBezTo>
                  <a:pt x="2079397" y="-21947"/>
                  <a:pt x="2326053" y="-10194"/>
                  <a:pt x="2606040" y="0"/>
                </a:cubicBezTo>
                <a:cubicBezTo>
                  <a:pt x="2605462" y="4771"/>
                  <a:pt x="2606793" y="12323"/>
                  <a:pt x="2606040" y="18288"/>
                </a:cubicBezTo>
                <a:cubicBezTo>
                  <a:pt x="2256758" y="31410"/>
                  <a:pt x="2173673" y="-12878"/>
                  <a:pt x="1902409" y="18288"/>
                </a:cubicBezTo>
                <a:cubicBezTo>
                  <a:pt x="1631145" y="49454"/>
                  <a:pt x="1461378" y="5466"/>
                  <a:pt x="1276960" y="18288"/>
                </a:cubicBezTo>
                <a:cubicBezTo>
                  <a:pt x="1092542" y="31110"/>
                  <a:pt x="890442" y="13213"/>
                  <a:pt x="677570" y="18288"/>
                </a:cubicBezTo>
                <a:cubicBezTo>
                  <a:pt x="464698" y="23364"/>
                  <a:pt x="187648" y="35837"/>
                  <a:pt x="0" y="18288"/>
                </a:cubicBezTo>
                <a:cubicBezTo>
                  <a:pt x="841" y="12879"/>
                  <a:pt x="-726" y="3977"/>
                  <a:pt x="0" y="0"/>
                </a:cubicBezTo>
                <a:close/>
              </a:path>
              <a:path w="2606040" h="18288" stroke="0" extrusionOk="0">
                <a:moveTo>
                  <a:pt x="0" y="0"/>
                </a:moveTo>
                <a:cubicBezTo>
                  <a:pt x="197231" y="3803"/>
                  <a:pt x="358914" y="-9291"/>
                  <a:pt x="599389" y="0"/>
                </a:cubicBezTo>
                <a:cubicBezTo>
                  <a:pt x="839864" y="9291"/>
                  <a:pt x="979371" y="8509"/>
                  <a:pt x="1303020" y="0"/>
                </a:cubicBezTo>
                <a:cubicBezTo>
                  <a:pt x="1626669" y="-8509"/>
                  <a:pt x="1726300" y="7440"/>
                  <a:pt x="1876349" y="0"/>
                </a:cubicBezTo>
                <a:cubicBezTo>
                  <a:pt x="2026398" y="-7440"/>
                  <a:pt x="2430712" y="17957"/>
                  <a:pt x="2606040" y="0"/>
                </a:cubicBezTo>
                <a:cubicBezTo>
                  <a:pt x="2605426" y="8857"/>
                  <a:pt x="2606544" y="13619"/>
                  <a:pt x="2606040" y="18288"/>
                </a:cubicBezTo>
                <a:cubicBezTo>
                  <a:pt x="2393024" y="2241"/>
                  <a:pt x="2191161" y="39259"/>
                  <a:pt x="1980590" y="18288"/>
                </a:cubicBezTo>
                <a:cubicBezTo>
                  <a:pt x="1770019" y="-2683"/>
                  <a:pt x="1476440" y="36114"/>
                  <a:pt x="1276960" y="18288"/>
                </a:cubicBezTo>
                <a:cubicBezTo>
                  <a:pt x="1077480" y="463"/>
                  <a:pt x="880988" y="42125"/>
                  <a:pt x="651510" y="18288"/>
                </a:cubicBezTo>
                <a:cubicBezTo>
                  <a:pt x="422032" y="-5549"/>
                  <a:pt x="130744" y="-1947"/>
                  <a:pt x="0" y="18288"/>
                </a:cubicBezTo>
                <a:cubicBezTo>
                  <a:pt x="-487" y="10816"/>
                  <a:pt x="-839" y="6058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3" descr="Une image contenant personne, Snack, table, Restauration rapide&#10;&#10;Description générée automatiquement">
            <a:extLst>
              <a:ext uri="{FF2B5EF4-FFF2-40B4-BE49-F238E27FC236}">
                <a16:creationId xmlns:a16="http://schemas.microsoft.com/office/drawing/2014/main" id="{7FF06746-1BC8-3E92-F34E-84A2CB0764F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4" r="20636"/>
          <a:stretch/>
        </p:blipFill>
        <p:spPr bwMode="auto">
          <a:xfrm>
            <a:off x="3983776" y="10"/>
            <a:ext cx="5159081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</p:spPr>
      </p:pic>
    </p:spTree>
    <p:extLst>
      <p:ext uri="{BB962C8B-B14F-4D97-AF65-F5344CB8AC3E}">
        <p14:creationId xmlns:p14="http://schemas.microsoft.com/office/powerpoint/2010/main" val="594087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A3CC463-F933-4AC4-86E1-5AC14B0C31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025D2DB-A12A-44DB-B00E-F4D622329E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998" y="480060"/>
            <a:ext cx="3135249" cy="2788074"/>
          </a:xfrm>
          <a:prstGeom prst="rect">
            <a:avLst/>
          </a:prstGeom>
          <a:solidFill>
            <a:srgbClr val="FFFFFF"/>
          </a:solidFill>
          <a:ln w="19050">
            <a:solidFill>
              <a:srgbClr val="28E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Image 5" descr="Une image contenant texte, Police, capture d’écran, logo&#10;&#10;Description générée automatiquement">
            <a:extLst>
              <a:ext uri="{FF2B5EF4-FFF2-40B4-BE49-F238E27FC236}">
                <a16:creationId xmlns:a16="http://schemas.microsoft.com/office/drawing/2014/main" id="{8F2026BB-7F83-DE46-EC96-E1CB4F92E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911" y="1415086"/>
            <a:ext cx="2891209" cy="93241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E7E7877-F64E-4EEA-B778-138031EFF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998" y="3603670"/>
            <a:ext cx="3135249" cy="2788074"/>
          </a:xfrm>
          <a:prstGeom prst="rect">
            <a:avLst/>
          </a:prstGeom>
          <a:solidFill>
            <a:srgbClr val="FFFFFF"/>
          </a:solidFill>
          <a:ln w="19050">
            <a:solidFill>
              <a:srgbClr val="28E0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14332FD8-1469-22DB-F613-E48FFA8DB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11" y="4832221"/>
            <a:ext cx="2891209" cy="303577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7DD6C4F3-70FD-4F13-919C-702EE48864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735447" y="487090"/>
            <a:ext cx="5056386" cy="5897880"/>
          </a:xfrm>
          <a:prstGeom prst="rect">
            <a:avLst/>
          </a:prstGeom>
          <a:solidFill>
            <a:srgbClr val="FFFFFF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8" descr="Une image contenant texte, habits, personne, homme&#10;&#10;Description générée automatiquement">
            <a:extLst>
              <a:ext uri="{FF2B5EF4-FFF2-40B4-BE49-F238E27FC236}">
                <a16:creationId xmlns:a16="http://schemas.microsoft.com/office/drawing/2014/main" id="{FADC7AE2-79FC-9B7F-5C43-F0D932ECE0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58573" y="1579109"/>
            <a:ext cx="4807563" cy="371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032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31BF440-39FA-4087-84CC-2EEC0BBDAF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5E655D53-6976-7D1E-5858-AE291CB6762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78" r="-2" b="5845"/>
          <a:stretch/>
        </p:blipFill>
        <p:spPr bwMode="auto">
          <a:xfrm>
            <a:off x="3662268" y="10"/>
            <a:ext cx="5481732" cy="336498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0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1210305" y="3364992"/>
                </a:lnTo>
                <a:lnTo>
                  <a:pt x="1192705" y="2943200"/>
                </a:lnTo>
                <a:cubicBezTo>
                  <a:pt x="1098874" y="1825108"/>
                  <a:pt x="684692" y="821621"/>
                  <a:pt x="62981" y="69271"/>
                </a:cubicBezTo>
                <a:close/>
              </a:path>
            </a:pathLst>
          </a:custGeom>
          <a:noFill/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C938DCB-8790-0633-A020-671494742B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53" r="-2" b="-2"/>
          <a:stretch/>
        </p:blipFill>
        <p:spPr bwMode="auto">
          <a:xfrm>
            <a:off x="3662268" y="3493008"/>
            <a:ext cx="5481732" cy="3364992"/>
          </a:xfrm>
          <a:custGeom>
            <a:avLst/>
            <a:gdLst/>
            <a:ahLst/>
            <a:cxnLst/>
            <a:rect l="l" t="t" r="r" b="b"/>
            <a:pathLst>
              <a:path w="7308975" h="3364992">
                <a:moveTo>
                  <a:pt x="1210305" y="0"/>
                </a:moveTo>
                <a:lnTo>
                  <a:pt x="7308975" y="0"/>
                </a:lnTo>
                <a:lnTo>
                  <a:pt x="7308975" y="3364992"/>
                </a:lnTo>
                <a:lnTo>
                  <a:pt x="0" y="3364992"/>
                </a:lnTo>
                <a:lnTo>
                  <a:pt x="62981" y="3295722"/>
                </a:lnTo>
                <a:cubicBezTo>
                  <a:pt x="684692" y="2543371"/>
                  <a:pt x="1098874" y="1539884"/>
                  <a:pt x="1192705" y="421793"/>
                </a:cubicBezTo>
                <a:close/>
              </a:path>
            </a:pathLst>
          </a:custGeom>
          <a:noFill/>
        </p:spPr>
      </p:pic>
      <p:sp useBgFill="1">
        <p:nvSpPr>
          <p:cNvPr id="30" name="Freeform: Shape 29">
            <a:extLst>
              <a:ext uri="{FF2B5EF4-FFF2-40B4-BE49-F238E27FC236}">
                <a16:creationId xmlns:a16="http://schemas.microsoft.com/office/drawing/2014/main" id="{F04E4CBA-303B-48BD-8451-C2701CB0E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72000" cy="6858000"/>
          </a:xfrm>
          <a:custGeom>
            <a:avLst/>
            <a:gdLst>
              <a:gd name="connsiteX0" fmla="*/ 0 w 6096001"/>
              <a:gd name="connsiteY0" fmla="*/ 0 h 6858000"/>
              <a:gd name="connsiteX1" fmla="*/ 4883024 w 6096001"/>
              <a:gd name="connsiteY1" fmla="*/ 0 h 6858000"/>
              <a:gd name="connsiteX2" fmla="*/ 4946006 w 6096001"/>
              <a:gd name="connsiteY2" fmla="*/ 69271 h 6858000"/>
              <a:gd name="connsiteX3" fmla="*/ 6096001 w 6096001"/>
              <a:gd name="connsiteY3" fmla="*/ 3429000 h 6858000"/>
              <a:gd name="connsiteX4" fmla="*/ 4946006 w 6096001"/>
              <a:gd name="connsiteY4" fmla="*/ 6788730 h 6858000"/>
              <a:gd name="connsiteX5" fmla="*/ 4883024 w 6096001"/>
              <a:gd name="connsiteY5" fmla="*/ 6858000 h 6858000"/>
              <a:gd name="connsiteX6" fmla="*/ 0 w 609600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1" h="6858000">
                <a:moveTo>
                  <a:pt x="0" y="0"/>
                </a:moveTo>
                <a:lnTo>
                  <a:pt x="4883024" y="0"/>
                </a:lnTo>
                <a:lnTo>
                  <a:pt x="4946006" y="69271"/>
                </a:lnTo>
                <a:cubicBezTo>
                  <a:pt x="5656532" y="929100"/>
                  <a:pt x="6096001" y="2116944"/>
                  <a:pt x="6096001" y="3429000"/>
                </a:cubicBezTo>
                <a:cubicBezTo>
                  <a:pt x="6096001" y="4741056"/>
                  <a:pt x="5656532" y="5928900"/>
                  <a:pt x="4946006" y="6788730"/>
                </a:cubicBezTo>
                <a:lnTo>
                  <a:pt x="4883024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32" name="Freeform: Shape 31">
            <a:extLst>
              <a:ext uri="{FF2B5EF4-FFF2-40B4-BE49-F238E27FC236}">
                <a16:creationId xmlns:a16="http://schemas.microsoft.com/office/drawing/2014/main" id="{F6CA58B3-AFCC-4A40-9882-50D5080879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565499" cy="6858000"/>
          </a:xfrm>
          <a:custGeom>
            <a:avLst/>
            <a:gdLst>
              <a:gd name="connsiteX0" fmla="*/ 0 w 6087332"/>
              <a:gd name="connsiteY0" fmla="*/ 0 h 6858000"/>
              <a:gd name="connsiteX1" fmla="*/ 4874355 w 6087332"/>
              <a:gd name="connsiteY1" fmla="*/ 0 h 6858000"/>
              <a:gd name="connsiteX2" fmla="*/ 4937337 w 6087332"/>
              <a:gd name="connsiteY2" fmla="*/ 69271 h 6858000"/>
              <a:gd name="connsiteX3" fmla="*/ 6087332 w 6087332"/>
              <a:gd name="connsiteY3" fmla="*/ 3429000 h 6858000"/>
              <a:gd name="connsiteX4" fmla="*/ 4937337 w 6087332"/>
              <a:gd name="connsiteY4" fmla="*/ 6788730 h 6858000"/>
              <a:gd name="connsiteX5" fmla="*/ 4874355 w 6087332"/>
              <a:gd name="connsiteY5" fmla="*/ 6858000 h 6858000"/>
              <a:gd name="connsiteX6" fmla="*/ 0 w 608733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7332" h="6858000">
                <a:moveTo>
                  <a:pt x="0" y="0"/>
                </a:moveTo>
                <a:lnTo>
                  <a:pt x="4874355" y="0"/>
                </a:lnTo>
                <a:lnTo>
                  <a:pt x="4937337" y="69271"/>
                </a:lnTo>
                <a:cubicBezTo>
                  <a:pt x="5647863" y="929100"/>
                  <a:pt x="6087332" y="2116944"/>
                  <a:pt x="6087332" y="3429000"/>
                </a:cubicBezTo>
                <a:cubicBezTo>
                  <a:pt x="6087332" y="4741056"/>
                  <a:pt x="5647863" y="5928900"/>
                  <a:pt x="4937337" y="6788730"/>
                </a:cubicBezTo>
                <a:lnTo>
                  <a:pt x="4874355" y="6858000"/>
                </a:lnTo>
                <a:lnTo>
                  <a:pt x="0" y="685800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5C56826-D4E5-42ED-8529-079651CB30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52144"/>
            <a:ext cx="96012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 useBgFill="1">
        <p:nvSpPr>
          <p:cNvPr id="36" name="Rectangle 35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7158" y="2194560"/>
            <a:ext cx="3669030" cy="18288"/>
          </a:xfrm>
          <a:prstGeom prst="rect">
            <a:avLst/>
          </a:prstGeom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A00AE6B-AA30-4CF8-BA6F-339B780AD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7158" y="2194560"/>
            <a:ext cx="366903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B448D31-FE58-DDDE-EC0D-1ABF5183BA91}"/>
              </a:ext>
            </a:extLst>
          </p:cNvPr>
          <p:cNvSpPr txBox="1"/>
          <p:nvPr/>
        </p:nvSpPr>
        <p:spPr>
          <a:xfrm>
            <a:off x="336042" y="2512611"/>
            <a:ext cx="3624602" cy="36643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effectLst/>
              </a:rPr>
              <a:t>Ce </a:t>
            </a:r>
            <a:r>
              <a:rPr lang="en-US" sz="900" dirty="0" err="1">
                <a:effectLst/>
              </a:rPr>
              <a:t>fut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l'occasion</a:t>
            </a:r>
            <a:r>
              <a:rPr lang="en-US" sz="900" dirty="0">
                <a:effectLst/>
              </a:rPr>
              <a:t> de rencontres et </a:t>
            </a:r>
            <a:r>
              <a:rPr lang="en-US" sz="900" dirty="0" err="1">
                <a:effectLst/>
              </a:rPr>
              <a:t>d'échanges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inspirants</a:t>
            </a:r>
            <a:r>
              <a:rPr lang="en-US" sz="900" dirty="0">
                <a:effectLst/>
              </a:rPr>
              <a:t> pour plus de 1500 </a:t>
            </a:r>
            <a:r>
              <a:rPr lang="en-US" sz="900" dirty="0" err="1">
                <a:effectLst/>
              </a:rPr>
              <a:t>jeunes</a:t>
            </a:r>
            <a:r>
              <a:rPr lang="en-US" sz="900" dirty="0">
                <a:effectLst/>
              </a:rPr>
              <a:t> à la </a:t>
            </a:r>
            <a:r>
              <a:rPr lang="en-US" sz="900" dirty="0" err="1">
                <a:effectLst/>
              </a:rPr>
              <a:t>découverte</a:t>
            </a:r>
            <a:r>
              <a:rPr lang="en-US" sz="900" dirty="0">
                <a:effectLst/>
              </a:rPr>
              <a:t> de </a:t>
            </a:r>
            <a:r>
              <a:rPr lang="en-US" sz="900" dirty="0" err="1">
                <a:effectLst/>
              </a:rPr>
              <a:t>différents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secteurs</a:t>
            </a:r>
            <a:r>
              <a:rPr lang="en-US" sz="900" dirty="0">
                <a:effectLst/>
              </a:rPr>
              <a:t> : de la petite </a:t>
            </a:r>
            <a:r>
              <a:rPr lang="en-US" sz="900" dirty="0" err="1">
                <a:effectLst/>
              </a:rPr>
              <a:t>enfance</a:t>
            </a:r>
            <a:r>
              <a:rPr lang="en-US" sz="900" dirty="0">
                <a:effectLst/>
              </a:rPr>
              <a:t>, de </a:t>
            </a:r>
            <a:r>
              <a:rPr lang="en-US" sz="900" dirty="0" err="1">
                <a:effectLst/>
              </a:rPr>
              <a:t>l'industrie</a:t>
            </a:r>
            <a:r>
              <a:rPr lang="en-US" sz="900" dirty="0">
                <a:effectLst/>
              </a:rPr>
              <a:t>, du service public, de la </a:t>
            </a:r>
            <a:r>
              <a:rPr lang="en-US" sz="900" dirty="0" err="1">
                <a:effectLst/>
              </a:rPr>
              <a:t>gastronomie</a:t>
            </a:r>
            <a:r>
              <a:rPr lang="en-US" sz="900" dirty="0">
                <a:effectLst/>
              </a:rPr>
              <a:t> et du </a:t>
            </a:r>
            <a:r>
              <a:rPr lang="en-US" sz="900" dirty="0" err="1">
                <a:effectLst/>
              </a:rPr>
              <a:t>tourisme</a:t>
            </a:r>
            <a:r>
              <a:rPr lang="en-US" sz="900" dirty="0">
                <a:effectLst/>
              </a:rPr>
              <a:t> et bien </a:t>
            </a:r>
            <a:r>
              <a:rPr lang="en-US" sz="900" dirty="0" err="1">
                <a:effectLst/>
              </a:rPr>
              <a:t>d'autres</a:t>
            </a:r>
            <a:r>
              <a:rPr lang="en-US" sz="900" dirty="0">
                <a:effectLst/>
              </a:rPr>
              <a:t>.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effectLst/>
              </a:rPr>
              <a:t>Une mention </a:t>
            </a:r>
            <a:r>
              <a:rPr lang="en-US" sz="900" dirty="0" err="1">
                <a:effectLst/>
              </a:rPr>
              <a:t>spéciale</a:t>
            </a:r>
            <a:r>
              <a:rPr lang="en-US" sz="900" dirty="0">
                <a:effectLst/>
              </a:rPr>
              <a:t> aux </a:t>
            </a:r>
            <a:r>
              <a:rPr lang="en-US" sz="900" dirty="0" err="1">
                <a:effectLst/>
              </a:rPr>
              <a:t>élèves</a:t>
            </a:r>
            <a:r>
              <a:rPr lang="en-US" sz="900" dirty="0">
                <a:effectLst/>
              </a:rPr>
              <a:t> du </a:t>
            </a:r>
            <a:r>
              <a:rPr lang="en-US" sz="900" u="sng" dirty="0">
                <a:effectLst/>
                <a:hlinkClick r:id="rId4"/>
              </a:rPr>
              <a:t>Lycée </a:t>
            </a:r>
            <a:r>
              <a:rPr lang="en-US" sz="900" u="sng" dirty="0" err="1">
                <a:effectLst/>
                <a:hlinkClick r:id="rId4"/>
              </a:rPr>
              <a:t>hôtelier</a:t>
            </a:r>
            <a:r>
              <a:rPr lang="en-US" sz="900" u="sng" dirty="0">
                <a:effectLst/>
                <a:hlinkClick r:id="rId4"/>
              </a:rPr>
              <a:t> Georges </a:t>
            </a:r>
            <a:r>
              <a:rPr lang="en-US" sz="900" u="sng" dirty="0" err="1">
                <a:effectLst/>
                <a:hlinkClick r:id="rId4"/>
              </a:rPr>
              <a:t>Frêche</a:t>
            </a:r>
            <a:r>
              <a:rPr lang="en-US" sz="900" dirty="0">
                <a:effectLst/>
              </a:rPr>
              <a:t>, </a:t>
            </a:r>
            <a:r>
              <a:rPr lang="en-US" sz="900" dirty="0" err="1">
                <a:effectLst/>
              </a:rPr>
              <a:t>notamment</a:t>
            </a:r>
            <a:r>
              <a:rPr lang="en-US" sz="900" dirty="0">
                <a:effectLst/>
              </a:rPr>
              <a:t> pour :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effectLst/>
              </a:rPr>
              <a:t>- Les </a:t>
            </a:r>
            <a:r>
              <a:rPr lang="en-US" sz="900" b="1" dirty="0" err="1">
                <a:effectLst/>
              </a:rPr>
              <a:t>terminales</a:t>
            </a:r>
            <a:r>
              <a:rPr lang="en-US" sz="900" b="1" dirty="0">
                <a:effectLst/>
              </a:rPr>
              <a:t> </a:t>
            </a:r>
            <a:r>
              <a:rPr lang="en-US" sz="900" b="1" dirty="0" err="1">
                <a:effectLst/>
              </a:rPr>
              <a:t>Crémiers</a:t>
            </a:r>
            <a:r>
              <a:rPr lang="en-US" sz="900" b="1" dirty="0">
                <a:effectLst/>
              </a:rPr>
              <a:t> fromagers</a:t>
            </a:r>
            <a:r>
              <a:rPr lang="en-US" sz="900" dirty="0">
                <a:effectLst/>
              </a:rPr>
              <a:t>, qui </a:t>
            </a:r>
            <a:r>
              <a:rPr lang="en-US" sz="900" dirty="0" err="1">
                <a:effectLst/>
              </a:rPr>
              <a:t>ont</a:t>
            </a:r>
            <a:r>
              <a:rPr lang="en-US" sz="900" dirty="0">
                <a:effectLst/>
              </a:rPr>
              <a:t> exposé </a:t>
            </a:r>
            <a:r>
              <a:rPr lang="en-US" sz="900" dirty="0" err="1">
                <a:effectLst/>
              </a:rPr>
              <a:t>leur</a:t>
            </a:r>
            <a:r>
              <a:rPr lang="en-US" sz="900" dirty="0">
                <a:effectLst/>
              </a:rPr>
              <a:t> savoir-faire à travers des quiz et des ateliers, tout </a:t>
            </a:r>
            <a:r>
              <a:rPr lang="en-US" sz="900" dirty="0" err="1">
                <a:effectLst/>
              </a:rPr>
              <a:t>en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répondant</a:t>
            </a:r>
            <a:r>
              <a:rPr lang="en-US" sz="900" dirty="0">
                <a:effectLst/>
              </a:rPr>
              <a:t> aux questions des </a:t>
            </a:r>
            <a:r>
              <a:rPr lang="en-US" sz="900" dirty="0" err="1">
                <a:effectLst/>
              </a:rPr>
              <a:t>jeunes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visiteurs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curieux</a:t>
            </a:r>
            <a:r>
              <a:rPr lang="en-US" sz="900" dirty="0">
                <a:effectLst/>
              </a:rPr>
              <a:t> de </a:t>
            </a:r>
            <a:r>
              <a:rPr lang="en-US" sz="900" dirty="0" err="1">
                <a:effectLst/>
              </a:rPr>
              <a:t>cette</a:t>
            </a:r>
            <a:r>
              <a:rPr lang="en-US" sz="900" dirty="0">
                <a:effectLst/>
              </a:rPr>
              <a:t> formation peu </a:t>
            </a:r>
            <a:r>
              <a:rPr lang="en-US" sz="900" dirty="0" err="1">
                <a:effectLst/>
              </a:rPr>
              <a:t>connue</a:t>
            </a:r>
            <a:r>
              <a:rPr lang="en-US" sz="900" dirty="0">
                <a:effectLst/>
              </a:rPr>
              <a:t>.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effectLst/>
              </a:rPr>
              <a:t>- Les </a:t>
            </a:r>
            <a:r>
              <a:rPr lang="en-US" sz="900" b="1" dirty="0">
                <a:effectLst/>
              </a:rPr>
              <a:t>cap pâtissiers</a:t>
            </a:r>
            <a:r>
              <a:rPr lang="en-US" sz="900" dirty="0">
                <a:effectLst/>
              </a:rPr>
              <a:t>, qui </a:t>
            </a:r>
            <a:r>
              <a:rPr lang="en-US" sz="900" dirty="0" err="1">
                <a:effectLst/>
              </a:rPr>
              <a:t>ont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présenté</a:t>
            </a:r>
            <a:r>
              <a:rPr lang="en-US" sz="900" dirty="0">
                <a:effectLst/>
              </a:rPr>
              <a:t> des trompe-</a:t>
            </a:r>
            <a:r>
              <a:rPr lang="en-US" sz="900" dirty="0" err="1">
                <a:effectLst/>
              </a:rPr>
              <a:t>l'œil</a:t>
            </a:r>
            <a:r>
              <a:rPr lang="en-US" sz="900" dirty="0">
                <a:effectLst/>
              </a:rPr>
              <a:t> tout </a:t>
            </a:r>
            <a:r>
              <a:rPr lang="en-US" sz="900" dirty="0" err="1">
                <a:effectLst/>
              </a:rPr>
              <a:t>aussi</a:t>
            </a:r>
            <a:r>
              <a:rPr lang="en-US" sz="900" dirty="0">
                <a:effectLst/>
              </a:rPr>
              <a:t> beaux à </a:t>
            </a:r>
            <a:r>
              <a:rPr lang="en-US" sz="900" dirty="0" err="1">
                <a:effectLst/>
              </a:rPr>
              <a:t>regarder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qu'à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déguster</a:t>
            </a:r>
            <a:r>
              <a:rPr lang="en-US" sz="900" dirty="0">
                <a:effectLst/>
              </a:rPr>
              <a:t>. 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effectLst/>
              </a:rPr>
              <a:t>- La </a:t>
            </a:r>
            <a:r>
              <a:rPr lang="en-US" sz="900" dirty="0" err="1">
                <a:effectLst/>
              </a:rPr>
              <a:t>classe</a:t>
            </a:r>
            <a:r>
              <a:rPr lang="en-US" sz="900" dirty="0">
                <a:effectLst/>
              </a:rPr>
              <a:t> </a:t>
            </a:r>
            <a:r>
              <a:rPr lang="en-US" sz="900" b="1" dirty="0">
                <a:effectLst/>
              </a:rPr>
              <a:t>STRH</a:t>
            </a:r>
            <a:r>
              <a:rPr lang="en-US" sz="900" dirty="0">
                <a:effectLst/>
              </a:rPr>
              <a:t>, qui a </a:t>
            </a:r>
            <a:r>
              <a:rPr lang="en-US" sz="900" dirty="0" err="1">
                <a:effectLst/>
              </a:rPr>
              <a:t>réalisé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une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présentation</a:t>
            </a:r>
            <a:r>
              <a:rPr lang="en-US" sz="900" dirty="0">
                <a:effectLst/>
              </a:rPr>
              <a:t> sur le métier de Barista </a:t>
            </a:r>
            <a:r>
              <a:rPr lang="en-US" sz="900" dirty="0" err="1">
                <a:effectLst/>
              </a:rPr>
              <a:t>ainsi</a:t>
            </a:r>
            <a:r>
              <a:rPr lang="en-US" sz="900" dirty="0">
                <a:effectLst/>
              </a:rPr>
              <a:t> que sur la </a:t>
            </a:r>
            <a:r>
              <a:rPr lang="en-US" sz="900" dirty="0" err="1">
                <a:effectLst/>
              </a:rPr>
              <a:t>préparation</a:t>
            </a:r>
            <a:r>
              <a:rPr lang="en-US" sz="900" dirty="0">
                <a:effectLst/>
              </a:rPr>
              <a:t> de cocktails (sans </a:t>
            </a:r>
            <a:r>
              <a:rPr lang="en-US" sz="900" dirty="0" err="1">
                <a:effectLst/>
              </a:rPr>
              <a:t>alcool</a:t>
            </a:r>
            <a:r>
              <a:rPr lang="en-US" sz="900" dirty="0">
                <a:effectLst/>
              </a:rPr>
              <a:t>, bien </a:t>
            </a:r>
            <a:r>
              <a:rPr lang="en-US" sz="900" dirty="0" err="1">
                <a:effectLst/>
              </a:rPr>
              <a:t>sûr</a:t>
            </a:r>
            <a:r>
              <a:rPr lang="en-US" sz="900" dirty="0">
                <a:effectLst/>
              </a:rPr>
              <a:t>) 🍹.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effectLst/>
              </a:rPr>
              <a:t>Une mention encore plus </a:t>
            </a:r>
            <a:r>
              <a:rPr lang="en-US" sz="900" dirty="0" err="1">
                <a:effectLst/>
              </a:rPr>
              <a:t>particulière</a:t>
            </a:r>
            <a:r>
              <a:rPr lang="en-US" sz="900" dirty="0">
                <a:effectLst/>
              </a:rPr>
              <a:t> pour </a:t>
            </a:r>
            <a:r>
              <a:rPr lang="en-US" sz="900" dirty="0" err="1">
                <a:effectLst/>
              </a:rPr>
              <a:t>nos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élèves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en</a:t>
            </a:r>
            <a:r>
              <a:rPr lang="en-US" sz="900" dirty="0">
                <a:effectLst/>
              </a:rPr>
              <a:t> </a:t>
            </a:r>
            <a:r>
              <a:rPr lang="en-US" sz="900" b="1" dirty="0" err="1">
                <a:effectLst/>
              </a:rPr>
              <a:t>certificat</a:t>
            </a:r>
            <a:r>
              <a:rPr lang="en-US" sz="900" dirty="0">
                <a:effectLst/>
              </a:rPr>
              <a:t> de </a:t>
            </a:r>
            <a:r>
              <a:rPr lang="en-US" sz="900" dirty="0" err="1">
                <a:effectLst/>
              </a:rPr>
              <a:t>spécialisation</a:t>
            </a:r>
            <a:r>
              <a:rPr lang="en-US" sz="900" dirty="0">
                <a:effectLst/>
              </a:rPr>
              <a:t> </a:t>
            </a:r>
            <a:r>
              <a:rPr lang="en-US" sz="900" b="1" dirty="0">
                <a:effectLst/>
              </a:rPr>
              <a:t>traiteurs</a:t>
            </a:r>
            <a:r>
              <a:rPr lang="en-US" sz="900" dirty="0">
                <a:effectLst/>
              </a:rPr>
              <a:t>, qui </a:t>
            </a:r>
            <a:r>
              <a:rPr lang="en-US" sz="900" dirty="0" err="1">
                <a:effectLst/>
              </a:rPr>
              <a:t>ont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réussi</a:t>
            </a:r>
            <a:r>
              <a:rPr lang="en-US" sz="900" dirty="0">
                <a:effectLst/>
              </a:rPr>
              <a:t> avec brio à </a:t>
            </a:r>
            <a:r>
              <a:rPr lang="en-US" sz="900" dirty="0" err="1">
                <a:effectLst/>
              </a:rPr>
              <a:t>nourrir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tous</a:t>
            </a:r>
            <a:r>
              <a:rPr lang="en-US" sz="900" dirty="0">
                <a:effectLst/>
              </a:rPr>
              <a:t> les </a:t>
            </a:r>
            <a:r>
              <a:rPr lang="en-US" sz="900" dirty="0" err="1">
                <a:effectLst/>
              </a:rPr>
              <a:t>intervenants</a:t>
            </a:r>
            <a:r>
              <a:rPr lang="en-US" sz="900" dirty="0">
                <a:effectLst/>
              </a:rPr>
              <a:t> de </a:t>
            </a:r>
            <a:r>
              <a:rPr lang="en-US" sz="900" dirty="0" err="1">
                <a:effectLst/>
              </a:rPr>
              <a:t>cet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événement</a:t>
            </a:r>
            <a:r>
              <a:rPr lang="en-US" sz="900" dirty="0">
                <a:effectLst/>
              </a:rPr>
              <a:t>, </a:t>
            </a:r>
            <a:r>
              <a:rPr lang="en-US" sz="900" dirty="0" err="1">
                <a:effectLst/>
              </a:rPr>
              <a:t>soit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près</a:t>
            </a:r>
            <a:r>
              <a:rPr lang="en-US" sz="900" dirty="0">
                <a:effectLst/>
              </a:rPr>
              <a:t> de 200 </a:t>
            </a:r>
            <a:r>
              <a:rPr lang="en-US" sz="900" dirty="0" err="1">
                <a:effectLst/>
              </a:rPr>
              <a:t>personnes</a:t>
            </a:r>
            <a:r>
              <a:rPr lang="en-US" sz="900" dirty="0">
                <a:effectLst/>
              </a:rPr>
              <a:t>, </a:t>
            </a:r>
            <a:r>
              <a:rPr lang="en-US" sz="900" dirty="0" err="1">
                <a:effectLst/>
              </a:rPr>
              <a:t>dont</a:t>
            </a:r>
            <a:r>
              <a:rPr lang="en-US" sz="900" dirty="0">
                <a:effectLst/>
              </a:rPr>
              <a:t> </a:t>
            </a:r>
            <a:r>
              <a:rPr lang="en-US" sz="900" dirty="0" err="1">
                <a:effectLst/>
              </a:rPr>
              <a:t>Mme</a:t>
            </a:r>
            <a:r>
              <a:rPr lang="en-US" sz="900" dirty="0">
                <a:effectLst/>
              </a:rPr>
              <a:t> la </a:t>
            </a:r>
            <a:r>
              <a:rPr lang="en-US" sz="900" dirty="0" err="1">
                <a:effectLst/>
              </a:rPr>
              <a:t>rectrice</a:t>
            </a:r>
            <a:r>
              <a:rPr lang="en-US" sz="900" dirty="0">
                <a:effectLst/>
              </a:rPr>
              <a:t> </a:t>
            </a:r>
            <a:r>
              <a:rPr lang="en-US" sz="900" u="sng" dirty="0">
                <a:effectLst/>
                <a:hlinkClick r:id="rId4"/>
              </a:rPr>
              <a:t>Sophie </a:t>
            </a:r>
            <a:r>
              <a:rPr lang="en-US" sz="900" u="sng" dirty="0" err="1">
                <a:effectLst/>
                <a:hlinkClick r:id="rId4"/>
              </a:rPr>
              <a:t>Béjean</a:t>
            </a:r>
            <a:r>
              <a:rPr lang="en-US" sz="900" u="sng" dirty="0">
                <a:effectLst/>
              </a:rPr>
              <a:t>.</a:t>
            </a:r>
          </a:p>
        </p:txBody>
      </p:sp>
      <p:pic>
        <p:nvPicPr>
          <p:cNvPr id="9" name="Image 8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A540F5E0-2CAA-26A1-936D-751E2C967AB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773" y="102294"/>
            <a:ext cx="1532765" cy="1154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8066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38468727-63BE-4191-B4A6-C30C82C0E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D355BB6-1BB8-4828-B246-CFB31742D7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134839"/>
            <a:ext cx="96012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52A9B9-B2B3-46F0-9D53-0EFF9905BF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501049" y="1454932"/>
            <a:ext cx="1463040" cy="13716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94A6350-8089-6AC3-6826-F4ABA2DD5E80}"/>
              </a:ext>
            </a:extLst>
          </p:cNvPr>
          <p:cNvSpPr txBox="1"/>
          <p:nvPr/>
        </p:nvSpPr>
        <p:spPr>
          <a:xfrm>
            <a:off x="2368153" y="412454"/>
            <a:ext cx="2432447" cy="2101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>
                <a:effectLst/>
              </a:rPr>
              <a:t>Évidemment, toute cette organisation a été possible grâce au travail et à la passion des professeurs : 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>
                <a:effectLst/>
              </a:rPr>
              <a:t>M. </a:t>
            </a:r>
            <a:r>
              <a:rPr lang="en-US" sz="900" u="sng">
                <a:effectLst/>
                <a:hlinkClick r:id="rId2"/>
              </a:rPr>
              <a:t>Alain Teite</a:t>
            </a:r>
            <a:r>
              <a:rPr lang="en-US" sz="900">
                <a:effectLst/>
              </a:rPr>
              <a:t> professeurs des CS Traiteur, 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>
                <a:effectLst/>
              </a:rPr>
              <a:t>M. Portalier Pascal professeur en pâtisserie, 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>
                <a:effectLst/>
              </a:rPr>
              <a:t>Mme Métais Catherine et Mme @Melodie breschit professeure de service pour la section </a:t>
            </a:r>
            <a:r>
              <a:rPr lang="en-US" sz="900" b="1">
                <a:effectLst/>
              </a:rPr>
              <a:t>Crémier</a:t>
            </a:r>
            <a:r>
              <a:rPr lang="en-US" sz="900">
                <a:effectLst/>
              </a:rPr>
              <a:t> </a:t>
            </a:r>
            <a:r>
              <a:rPr lang="en-US" sz="900" b="1">
                <a:effectLst/>
              </a:rPr>
              <a:t>#fromager</a:t>
            </a:r>
            <a:r>
              <a:rPr lang="en-US" sz="900">
                <a:effectLst/>
              </a:rPr>
              <a:t>, </a:t>
            </a:r>
          </a:p>
          <a:p>
            <a:pPr indent="-228600" defTabSz="9144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900">
                <a:effectLst/>
              </a:rPr>
              <a:t>Mme Calvo Karine, professeure de service pour les STRH : cocktail et Batista.</a:t>
            </a:r>
            <a:endParaRPr lang="en-US" sz="900" dirty="0">
              <a:effectLst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A92C4009-06EB-BC35-4B19-F729C3DDD45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" r="7609" b="3"/>
          <a:stretch/>
        </p:blipFill>
        <p:spPr bwMode="auto">
          <a:xfrm>
            <a:off x="20" y="2959630"/>
            <a:ext cx="4800580" cy="3898370"/>
          </a:xfrm>
          <a:prstGeom prst="rect">
            <a:avLst/>
          </a:prstGeom>
          <a:noFill/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F9C3E7E9-7FA9-E6F5-0748-86C90DB1F7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24" b="6710"/>
          <a:stretch/>
        </p:blipFill>
        <p:spPr bwMode="auto">
          <a:xfrm rot="5400000">
            <a:off x="3614737" y="1328737"/>
            <a:ext cx="6857999" cy="4200526"/>
          </a:xfrm>
          <a:prstGeom prst="rect">
            <a:avLst/>
          </a:prstGeom>
          <a:noFill/>
        </p:spPr>
      </p:pic>
      <p:pic>
        <p:nvPicPr>
          <p:cNvPr id="11" name="Image 10" descr="Une image contenant texte, Police, logo, Graphique&#10;&#10;Description générée automatiquement">
            <a:extLst>
              <a:ext uri="{FF2B5EF4-FFF2-40B4-BE49-F238E27FC236}">
                <a16:creationId xmlns:a16="http://schemas.microsoft.com/office/drawing/2014/main" id="{CBFBA693-119C-76DF-3B73-A13871377F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" y="2115100"/>
            <a:ext cx="1060450" cy="798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8688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</TotalTime>
  <Words>285</Words>
  <Application>Microsoft Office PowerPoint</Application>
  <PresentationFormat>Affichage à l'écran (4:3)</PresentationFormat>
  <Paragraphs>13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Times New Roman</vt:lpstr>
      <vt:lpstr>Thème Office</vt:lpstr>
      <vt:lpstr>L’AFDET Occitanie fait vivre le lien école-entreprise</vt:lpstr>
      <vt:lpstr>Présentation PowerPoint</vt:lpstr>
      <vt:lpstr>Présentation PowerPoint</vt:lpstr>
      <vt:lpstr>Présentation PowerPoint</vt:lpstr>
    </vt:vector>
  </TitlesOfParts>
  <Company>HSH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PETIT Jean-Marie</dc:creator>
  <cp:lastModifiedBy>PETIT Jean-Marie</cp:lastModifiedBy>
  <cp:revision>2</cp:revision>
  <dcterms:created xsi:type="dcterms:W3CDTF">2024-12-03T08:37:31Z</dcterms:created>
  <dcterms:modified xsi:type="dcterms:W3CDTF">2024-12-03T09:29:31Z</dcterms:modified>
</cp:coreProperties>
</file>